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260" r:id="rId4"/>
    <p:sldId id="257" r:id="rId5"/>
    <p:sldId id="258" r:id="rId6"/>
    <p:sldId id="261" r:id="rId7"/>
    <p:sldId id="262" r:id="rId8"/>
    <p:sldId id="263"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3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93355-AD11-4A4A-85F3-50918718CC51}" type="datetimeFigureOut">
              <a:rPr lang="fi-FI" smtClean="0"/>
              <a:t>19.6.2017</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72DC4-B873-40F8-AD83-42F33EC8298E}" type="slidenum">
              <a:rPr lang="fi-FI" smtClean="0"/>
              <a:t>‹#›</a:t>
            </a:fld>
            <a:endParaRPr lang="fi-FI"/>
          </a:p>
        </p:txBody>
      </p:sp>
    </p:spTree>
    <p:extLst>
      <p:ext uri="{BB962C8B-B14F-4D97-AF65-F5344CB8AC3E}">
        <p14:creationId xmlns:p14="http://schemas.microsoft.com/office/powerpoint/2010/main" val="692248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17BAA1E2-93D8-43C9-97C7-2FE508C6DD9C}" type="datetime1">
              <a:rPr lang="fi-FI" smtClean="0"/>
              <a:t>19.6.2017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99693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8FC7EA8-577B-4984-80C3-7F4ECF7C5D89}" type="datetime1">
              <a:rPr lang="fi-FI" smtClean="0"/>
              <a:t>19.6.2017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3176007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9587C27D-E326-467F-BE25-28DD32390D11}" type="datetime1">
              <a:rPr lang="fi-FI" smtClean="0"/>
              <a:t>19.6.2017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326155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3D9279C-B571-4408-BD2E-623195E52C5D}" type="datetime1">
              <a:rPr lang="fi-FI" smtClean="0"/>
              <a:t>19.6.2017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3525680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5E9FD518-446F-4DE2-8D2C-F25371C13787}" type="datetime1">
              <a:rPr lang="fi-FI" smtClean="0"/>
              <a:t>19.6.2017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420443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9B678DB-0B6A-4178-A20F-0DA8B9307F3E}" type="datetime1">
              <a:rPr lang="fi-FI" smtClean="0"/>
              <a:t>19.6.2017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613765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C1467D9-88C4-4E06-9C73-37B81DCBFA06}" type="datetime1">
              <a:rPr lang="fi-FI" smtClean="0"/>
              <a:t>19.6.2017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112409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372A6C4A-A811-4586-84C2-52FFF1849B0C}" type="datetime1">
              <a:rPr lang="fi-FI" smtClean="0"/>
              <a:t>19.6.2017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3126266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5C7B4F6-2F3C-4E51-B5CE-694FAD81BA7B}" type="datetime1">
              <a:rPr lang="fi-FI" smtClean="0"/>
              <a:t>19.6.2017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2017578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508BB40B-1278-4F2F-B098-C82DF5253BD1}" type="datetime1">
              <a:rPr lang="fi-FI" smtClean="0"/>
              <a:t>19.6.2017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4098006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9E97A042-73E0-461C-B4B3-1A3BA1D7D7EC}" type="datetime1">
              <a:rPr lang="fi-FI" smtClean="0"/>
              <a:t>19.6.2017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EDC0ED7-2CA5-4FDC-8E31-31D7660842F1}" type="slidenum">
              <a:rPr lang="fi-FI" smtClean="0"/>
              <a:t>‹#›</a:t>
            </a:fld>
            <a:endParaRPr lang="fi-FI"/>
          </a:p>
        </p:txBody>
      </p:sp>
    </p:spTree>
    <p:extLst>
      <p:ext uri="{BB962C8B-B14F-4D97-AF65-F5344CB8AC3E}">
        <p14:creationId xmlns:p14="http://schemas.microsoft.com/office/powerpoint/2010/main" val="399878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ED507-025E-442E-848F-5A7A79890E25}" type="datetime1">
              <a:rPr lang="fi-FI" smtClean="0"/>
              <a:t>19.6.2017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C0ED7-2CA5-4FDC-8E31-31D7660842F1}" type="slidenum">
              <a:rPr lang="fi-FI" smtClean="0"/>
              <a:t>‹#›</a:t>
            </a:fld>
            <a:endParaRPr lang="fi-FI"/>
          </a:p>
        </p:txBody>
      </p:sp>
    </p:spTree>
    <p:extLst>
      <p:ext uri="{BB962C8B-B14F-4D97-AF65-F5344CB8AC3E}">
        <p14:creationId xmlns:p14="http://schemas.microsoft.com/office/powerpoint/2010/main" val="3841403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4000" dirty="0">
                <a:solidFill>
                  <a:srgbClr val="FF0000"/>
                </a:solidFill>
              </a:rPr>
              <a:t>Köyhyys ja lapsen oikeudet</a:t>
            </a:r>
            <a:r>
              <a:rPr lang="fi-FI" dirty="0"/>
              <a:t/>
            </a:r>
            <a:br>
              <a:rPr lang="fi-FI" dirty="0"/>
            </a:br>
            <a:r>
              <a:rPr lang="fi-FI" dirty="0"/>
              <a:t/>
            </a:r>
            <a:br>
              <a:rPr lang="fi-FI" dirty="0"/>
            </a:br>
            <a:endParaRPr lang="fi-FI" dirty="0"/>
          </a:p>
        </p:txBody>
      </p:sp>
      <p:sp>
        <p:nvSpPr>
          <p:cNvPr id="3" name="Alaotsikko 2"/>
          <p:cNvSpPr>
            <a:spLocks noGrp="1"/>
          </p:cNvSpPr>
          <p:nvPr>
            <p:ph type="subTitle" idx="1"/>
          </p:nvPr>
        </p:nvSpPr>
        <p:spPr/>
        <p:txBody>
          <a:bodyPr>
            <a:normAutofit/>
          </a:bodyPr>
          <a:lstStyle/>
          <a:p>
            <a:r>
              <a:rPr lang="fi-FI" sz="2800" dirty="0"/>
              <a:t>Pentti Arajärvi</a:t>
            </a:r>
          </a:p>
          <a:p>
            <a:r>
              <a:rPr lang="fi-FI" sz="2800" dirty="0"/>
              <a:t>Lapsiasiakeskustelu </a:t>
            </a:r>
          </a:p>
          <a:p>
            <a:r>
              <a:rPr lang="fi-FI" sz="2800" dirty="0"/>
              <a:t>2.5.2017</a:t>
            </a:r>
          </a:p>
        </p:txBody>
      </p:sp>
      <p:sp>
        <p:nvSpPr>
          <p:cNvPr id="4" name="Dian numeron paikkamerkki 3"/>
          <p:cNvSpPr>
            <a:spLocks noGrp="1"/>
          </p:cNvSpPr>
          <p:nvPr>
            <p:ph type="sldNum" sz="quarter" idx="12"/>
          </p:nvPr>
        </p:nvSpPr>
        <p:spPr/>
        <p:txBody>
          <a:bodyPr/>
          <a:lstStyle/>
          <a:p>
            <a:fld id="{5EDC0ED7-2CA5-4FDC-8E31-31D7660842F1}" type="slidenum">
              <a:rPr lang="fi-FI" smtClean="0"/>
              <a:t>1</a:t>
            </a:fld>
            <a:endParaRPr lang="fi-FI"/>
          </a:p>
        </p:txBody>
      </p:sp>
    </p:spTree>
    <p:extLst>
      <p:ext uri="{BB962C8B-B14F-4D97-AF65-F5344CB8AC3E}">
        <p14:creationId xmlns:p14="http://schemas.microsoft.com/office/powerpoint/2010/main" val="2704358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DG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226662"/>
            <a:ext cx="10686737" cy="6411530"/>
          </a:xfrm>
          <a:prstGeom prst="rect">
            <a:avLst/>
          </a:prstGeom>
          <a:noFill/>
          <a:extLst>
            <a:ext uri="{909E8E84-426E-40DD-AFC4-6F175D3DCCD1}">
              <a14:hiddenFill xmlns:a14="http://schemas.microsoft.com/office/drawing/2010/main">
                <a:solidFill>
                  <a:srgbClr val="FFFFFF"/>
                </a:solidFill>
              </a14:hiddenFill>
            </a:ext>
          </a:extLst>
        </p:spPr>
      </p:pic>
      <p:sp>
        <p:nvSpPr>
          <p:cNvPr id="2" name="Dian numeron paikkamerkki 1"/>
          <p:cNvSpPr>
            <a:spLocks noGrp="1"/>
          </p:cNvSpPr>
          <p:nvPr>
            <p:ph type="sldNum" sz="quarter" idx="12"/>
          </p:nvPr>
        </p:nvSpPr>
        <p:spPr/>
        <p:txBody>
          <a:bodyPr/>
          <a:lstStyle/>
          <a:p>
            <a:fld id="{5EDC0ED7-2CA5-4FDC-8E31-31D7660842F1}" type="slidenum">
              <a:rPr lang="fi-FI" smtClean="0"/>
              <a:t>2</a:t>
            </a:fld>
            <a:endParaRPr lang="fi-FI"/>
          </a:p>
        </p:txBody>
      </p:sp>
    </p:spTree>
    <p:extLst>
      <p:ext uri="{BB962C8B-B14F-4D97-AF65-F5344CB8AC3E}">
        <p14:creationId xmlns:p14="http://schemas.microsoft.com/office/powerpoint/2010/main" val="2774833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624" y="327815"/>
            <a:ext cx="9785576" cy="62488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423592" y="272785"/>
            <a:ext cx="6264696" cy="307777"/>
          </a:xfrm>
          <a:prstGeom prst="rect">
            <a:avLst/>
          </a:prstGeom>
          <a:noFill/>
        </p:spPr>
        <p:txBody>
          <a:bodyPr wrap="square" rtlCol="0">
            <a:spAutoFit/>
          </a:bodyPr>
          <a:lstStyle/>
          <a:p>
            <a:r>
              <a:rPr lang="fi-FI" sz="1400" dirty="0"/>
              <a:t>SYKE/DEMOS </a:t>
            </a:r>
            <a:r>
              <a:rPr lang="fi-FI" sz="1400" dirty="0" err="1"/>
              <a:t>Policy</a:t>
            </a:r>
            <a:r>
              <a:rPr lang="fi-FI" sz="1400" dirty="0"/>
              <a:t> </a:t>
            </a:r>
            <a:r>
              <a:rPr lang="fi-FI" sz="1400" dirty="0" err="1"/>
              <a:t>Brief</a:t>
            </a:r>
            <a:r>
              <a:rPr lang="fi-FI" sz="1400" dirty="0"/>
              <a:t> 2016</a:t>
            </a:r>
            <a:endParaRPr lang="en-US" sz="1400" dirty="0"/>
          </a:p>
        </p:txBody>
      </p:sp>
      <p:sp>
        <p:nvSpPr>
          <p:cNvPr id="3" name="Dian numeron paikkamerkki 2"/>
          <p:cNvSpPr>
            <a:spLocks noGrp="1"/>
          </p:cNvSpPr>
          <p:nvPr>
            <p:ph type="sldNum" sz="quarter" idx="12"/>
          </p:nvPr>
        </p:nvSpPr>
        <p:spPr/>
        <p:txBody>
          <a:bodyPr/>
          <a:lstStyle/>
          <a:p>
            <a:fld id="{5EDC0ED7-2CA5-4FDC-8E31-31D7660842F1}" type="slidenum">
              <a:rPr lang="fi-FI" smtClean="0"/>
              <a:t>3</a:t>
            </a:fld>
            <a:endParaRPr lang="fi-FI"/>
          </a:p>
        </p:txBody>
      </p:sp>
    </p:spTree>
    <p:extLst>
      <p:ext uri="{BB962C8B-B14F-4D97-AF65-F5344CB8AC3E}">
        <p14:creationId xmlns:p14="http://schemas.microsoft.com/office/powerpoint/2010/main" val="200989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ctr"/>
            <a:r>
              <a:rPr lang="fi-FI" dirty="0">
                <a:solidFill>
                  <a:srgbClr val="FF0000"/>
                </a:solidFill>
              </a:rPr>
              <a:t>Perusoikeudet</a:t>
            </a:r>
            <a:br>
              <a:rPr lang="fi-FI" dirty="0">
                <a:solidFill>
                  <a:srgbClr val="FF0000"/>
                </a:solidFill>
              </a:rPr>
            </a:br>
            <a:r>
              <a:rPr lang="fi-FI" dirty="0">
                <a:solidFill>
                  <a:srgbClr val="FF0000"/>
                </a:solidFill>
              </a:rPr>
              <a:t>toimeentulo ja palvelut</a:t>
            </a:r>
          </a:p>
        </p:txBody>
      </p:sp>
      <p:sp>
        <p:nvSpPr>
          <p:cNvPr id="3" name="Sisällön paikkamerkki 2"/>
          <p:cNvSpPr>
            <a:spLocks noGrp="1"/>
          </p:cNvSpPr>
          <p:nvPr>
            <p:ph idx="1"/>
          </p:nvPr>
        </p:nvSpPr>
        <p:spPr>
          <a:xfrm>
            <a:off x="838200" y="1825625"/>
            <a:ext cx="10515600" cy="4838944"/>
          </a:xfrm>
        </p:spPr>
        <p:txBody>
          <a:bodyPr>
            <a:normAutofit fontScale="92500" lnSpcReduction="20000"/>
          </a:bodyPr>
          <a:lstStyle/>
          <a:p>
            <a:pPr marL="0" indent="0">
              <a:buNone/>
            </a:pPr>
            <a:r>
              <a:rPr lang="fi-FI" altLang="fi-FI" dirty="0">
                <a:latin typeface="Arial" panose="020B0604020202020204" pitchFamily="34" charset="0"/>
                <a:cs typeface="Arial" panose="020B0604020202020204" pitchFamily="34" charset="0"/>
              </a:rPr>
              <a:t>				 </a:t>
            </a:r>
            <a:r>
              <a:rPr lang="fi-FI" altLang="fi-FI" b="1" dirty="0">
                <a:latin typeface="Arial" panose="020B0604020202020204" pitchFamily="34" charset="0"/>
                <a:cs typeface="Arial" panose="020B0604020202020204" pitchFamily="34" charset="0"/>
              </a:rPr>
              <a:t>PL 19 §</a:t>
            </a:r>
            <a:r>
              <a:rPr lang="fi-FI" altLang="fi-FI" dirty="0">
                <a:cs typeface="Times New Roman" panose="02020603050405020304" pitchFamily="18" charset="0"/>
              </a:rPr>
              <a:t/>
            </a:r>
            <a:br>
              <a:rPr lang="fi-FI" altLang="fi-FI" dirty="0">
                <a:cs typeface="Times New Roman" panose="02020603050405020304" pitchFamily="18" charset="0"/>
              </a:rPr>
            </a:br>
            <a:r>
              <a:rPr lang="fi-FI" altLang="fi-FI" dirty="0">
                <a:cs typeface="Times New Roman" panose="02020603050405020304" pitchFamily="18" charset="0"/>
              </a:rPr>
              <a:t>                                   </a:t>
            </a:r>
            <a:r>
              <a:rPr lang="fi-FI" altLang="fi-FI" b="1" dirty="0">
                <a:latin typeface="Arial" panose="020B0604020202020204" pitchFamily="34" charset="0"/>
                <a:cs typeface="Arial" panose="020B0604020202020204" pitchFamily="34" charset="0"/>
              </a:rPr>
              <a:t>Oikeus sosiaaliturvaan</a:t>
            </a:r>
            <a:r>
              <a:rPr lang="fi-FI" altLang="fi-FI" dirty="0">
                <a:cs typeface="Times New Roman" panose="02020603050405020304" pitchFamily="18" charset="0"/>
              </a:rPr>
              <a:t/>
            </a:r>
            <a:br>
              <a:rPr lang="fi-FI" altLang="fi-FI" dirty="0">
                <a:cs typeface="Times New Roman" panose="02020603050405020304" pitchFamily="18" charset="0"/>
              </a:rPr>
            </a:br>
            <a:r>
              <a:rPr lang="fi-FI" altLang="fi-FI" dirty="0">
                <a:latin typeface="Arial" panose="020B0604020202020204" pitchFamily="34" charset="0"/>
                <a:cs typeface="Arial" panose="020B0604020202020204" pitchFamily="34" charset="0"/>
              </a:rPr>
              <a:t> </a:t>
            </a:r>
            <a:r>
              <a:rPr lang="fi-FI" altLang="fi-FI" dirty="0">
                <a:cs typeface="Times New Roman" panose="02020603050405020304" pitchFamily="18" charset="0"/>
              </a:rPr>
              <a:t/>
            </a:r>
            <a:br>
              <a:rPr lang="fi-FI" altLang="fi-FI" dirty="0">
                <a:cs typeface="Times New Roman" panose="02020603050405020304" pitchFamily="18" charset="0"/>
              </a:rPr>
            </a:br>
            <a:r>
              <a:rPr lang="fi-FI" altLang="fi-FI" dirty="0">
                <a:latin typeface="Arial" panose="020B0604020202020204" pitchFamily="34" charset="0"/>
                <a:cs typeface="Arial" panose="020B0604020202020204" pitchFamily="34" charset="0"/>
              </a:rPr>
              <a:t>   </a:t>
            </a:r>
            <a:r>
              <a:rPr lang="fi-FI" altLang="fi-FI" dirty="0">
                <a:solidFill>
                  <a:schemeClr val="accent2"/>
                </a:solidFill>
                <a:latin typeface="Arial" panose="020B0604020202020204" pitchFamily="34" charset="0"/>
                <a:cs typeface="Arial" panose="020B0604020202020204" pitchFamily="34" charset="0"/>
              </a:rPr>
              <a:t>Jokaisella</a:t>
            </a:r>
            <a:r>
              <a:rPr lang="fi-FI" altLang="fi-FI" dirty="0">
                <a:latin typeface="Arial" panose="020B0604020202020204" pitchFamily="34" charset="0"/>
                <a:cs typeface="Arial" panose="020B0604020202020204" pitchFamily="34" charset="0"/>
              </a:rPr>
              <a:t>, joka ei kykene hankkimaan ihmisarvoisen elämän edellyttämää turvaa, on oikeus </a:t>
            </a:r>
            <a:r>
              <a:rPr lang="fi-FI" altLang="fi-FI" dirty="0">
                <a:solidFill>
                  <a:srgbClr val="FF0000"/>
                </a:solidFill>
                <a:latin typeface="Arial" panose="020B0604020202020204" pitchFamily="34" charset="0"/>
                <a:cs typeface="Arial" panose="020B0604020202020204" pitchFamily="34" charset="0"/>
              </a:rPr>
              <a:t>välttämättömään toimeentuloon ja huolenpitoon. </a:t>
            </a:r>
            <a:r>
              <a:rPr lang="fi-FI" altLang="fi-FI" dirty="0">
                <a:cs typeface="Times New Roman" panose="02020603050405020304" pitchFamily="18" charset="0"/>
              </a:rPr>
              <a:t/>
            </a:r>
            <a:br>
              <a:rPr lang="fi-FI" altLang="fi-FI" dirty="0">
                <a:cs typeface="Times New Roman" panose="02020603050405020304" pitchFamily="18" charset="0"/>
              </a:rPr>
            </a:br>
            <a:r>
              <a:rPr lang="fi-FI" altLang="fi-FI" dirty="0">
                <a:latin typeface="Arial" panose="020B0604020202020204" pitchFamily="34" charset="0"/>
                <a:cs typeface="Arial" panose="020B0604020202020204" pitchFamily="34" charset="0"/>
              </a:rPr>
              <a:t>   Lailla taataan </a:t>
            </a:r>
            <a:r>
              <a:rPr lang="fi-FI" altLang="fi-FI" dirty="0">
                <a:solidFill>
                  <a:schemeClr val="accent2"/>
                </a:solidFill>
                <a:latin typeface="Arial" panose="020B0604020202020204" pitchFamily="34" charset="0"/>
                <a:cs typeface="Arial" panose="020B0604020202020204" pitchFamily="34" charset="0"/>
              </a:rPr>
              <a:t>jokaiselle</a:t>
            </a:r>
            <a:r>
              <a:rPr lang="fi-FI" altLang="fi-FI" dirty="0">
                <a:latin typeface="Arial" panose="020B0604020202020204" pitchFamily="34" charset="0"/>
                <a:cs typeface="Arial" panose="020B0604020202020204" pitchFamily="34" charset="0"/>
              </a:rPr>
              <a:t> oikeus </a:t>
            </a:r>
            <a:r>
              <a:rPr lang="fi-FI" altLang="fi-FI" dirty="0">
                <a:solidFill>
                  <a:srgbClr val="FF0000"/>
                </a:solidFill>
                <a:latin typeface="Arial" panose="020B0604020202020204" pitchFamily="34" charset="0"/>
                <a:cs typeface="Arial" panose="020B0604020202020204" pitchFamily="34" charset="0"/>
              </a:rPr>
              <a:t>perustoimeentulon turvaan</a:t>
            </a:r>
            <a:r>
              <a:rPr lang="fi-FI" altLang="fi-FI" dirty="0">
                <a:latin typeface="Arial" panose="020B0604020202020204" pitchFamily="34" charset="0"/>
                <a:cs typeface="Arial" panose="020B0604020202020204" pitchFamily="34" charset="0"/>
              </a:rPr>
              <a:t> työttömyyden, sairauden, työkyvyttömyyden ja vanhuuden aikana sekä lapsen syntymän ja huoltajan menetyksen perusteella. </a:t>
            </a:r>
            <a:r>
              <a:rPr lang="fi-FI" altLang="fi-FI" dirty="0">
                <a:cs typeface="Times New Roman" panose="02020603050405020304" pitchFamily="18" charset="0"/>
              </a:rPr>
              <a:t/>
            </a:r>
            <a:br>
              <a:rPr lang="fi-FI" altLang="fi-FI" dirty="0">
                <a:cs typeface="Times New Roman" panose="02020603050405020304" pitchFamily="18" charset="0"/>
              </a:rPr>
            </a:br>
            <a:r>
              <a:rPr lang="fi-FI" altLang="fi-FI" dirty="0">
                <a:latin typeface="Arial" panose="020B0604020202020204" pitchFamily="34" charset="0"/>
                <a:cs typeface="Arial" panose="020B0604020202020204" pitchFamily="34" charset="0"/>
              </a:rPr>
              <a:t>   Julkisen vallan on turvattava, sen mukaan kuin lailla tarkemmin säädetään, </a:t>
            </a:r>
            <a:r>
              <a:rPr lang="fi-FI" altLang="fi-FI" dirty="0">
                <a:solidFill>
                  <a:schemeClr val="accent2"/>
                </a:solidFill>
                <a:latin typeface="Arial" panose="020B0604020202020204" pitchFamily="34" charset="0"/>
                <a:cs typeface="Arial" panose="020B0604020202020204" pitchFamily="34" charset="0"/>
              </a:rPr>
              <a:t>jokaiselle</a:t>
            </a:r>
            <a:r>
              <a:rPr lang="fi-FI" altLang="fi-FI" dirty="0">
                <a:latin typeface="Arial" panose="020B0604020202020204" pitchFamily="34" charset="0"/>
                <a:cs typeface="Arial" panose="020B0604020202020204" pitchFamily="34" charset="0"/>
              </a:rPr>
              <a:t> </a:t>
            </a:r>
            <a:r>
              <a:rPr lang="fi-FI" altLang="fi-FI" dirty="0">
                <a:solidFill>
                  <a:srgbClr val="FF0000"/>
                </a:solidFill>
                <a:latin typeface="Arial" panose="020B0604020202020204" pitchFamily="34" charset="0"/>
                <a:cs typeface="Arial" panose="020B0604020202020204" pitchFamily="34" charset="0"/>
              </a:rPr>
              <a:t>riittävät </a:t>
            </a:r>
            <a:r>
              <a:rPr lang="fi-FI" altLang="fi-FI" dirty="0" err="1">
                <a:solidFill>
                  <a:srgbClr val="FF0000"/>
                </a:solidFill>
                <a:latin typeface="Arial" panose="020B0604020202020204" pitchFamily="34" charset="0"/>
                <a:cs typeface="Arial" panose="020B0604020202020204" pitchFamily="34" charset="0"/>
              </a:rPr>
              <a:t>sosiaali</a:t>
            </a:r>
            <a:r>
              <a:rPr lang="fi-FI" altLang="fi-FI" dirty="0">
                <a:solidFill>
                  <a:srgbClr val="FF0000"/>
                </a:solidFill>
                <a:latin typeface="Arial" panose="020B0604020202020204" pitchFamily="34" charset="0"/>
                <a:cs typeface="Arial" panose="020B0604020202020204" pitchFamily="34" charset="0"/>
              </a:rPr>
              <a:t>- ja terveyspalvelut</a:t>
            </a:r>
            <a:r>
              <a:rPr lang="fi-FI" altLang="fi-FI" dirty="0">
                <a:latin typeface="Arial" panose="020B0604020202020204" pitchFamily="34" charset="0"/>
                <a:cs typeface="Arial" panose="020B0604020202020204" pitchFamily="34" charset="0"/>
              </a:rPr>
              <a:t> ja edistettävä </a:t>
            </a:r>
            <a:r>
              <a:rPr lang="fi-FI" altLang="fi-FI" dirty="0">
                <a:solidFill>
                  <a:schemeClr val="accent2"/>
                </a:solidFill>
                <a:latin typeface="Arial" panose="020B0604020202020204" pitchFamily="34" charset="0"/>
                <a:cs typeface="Arial" panose="020B0604020202020204" pitchFamily="34" charset="0"/>
              </a:rPr>
              <a:t>väestön</a:t>
            </a:r>
            <a:r>
              <a:rPr lang="fi-FI" altLang="fi-FI" dirty="0">
                <a:latin typeface="Arial" panose="020B0604020202020204" pitchFamily="34" charset="0"/>
                <a:cs typeface="Arial" panose="020B0604020202020204" pitchFamily="34" charset="0"/>
              </a:rPr>
              <a:t> terveyttä. Julkisen vallan on myös tuettava </a:t>
            </a:r>
            <a:r>
              <a:rPr lang="fi-FI" altLang="fi-FI" dirty="0">
                <a:solidFill>
                  <a:schemeClr val="accent2"/>
                </a:solidFill>
                <a:latin typeface="Arial" panose="020B0604020202020204" pitchFamily="34" charset="0"/>
                <a:cs typeface="Arial" panose="020B0604020202020204" pitchFamily="34" charset="0"/>
              </a:rPr>
              <a:t>perheen ja muiden lapsen huolenpidosta vastaavien</a:t>
            </a:r>
            <a:r>
              <a:rPr lang="fi-FI" altLang="fi-FI" dirty="0">
                <a:latin typeface="Arial" panose="020B0604020202020204" pitchFamily="34" charset="0"/>
                <a:cs typeface="Arial" panose="020B0604020202020204" pitchFamily="34" charset="0"/>
              </a:rPr>
              <a:t> mahdollisuuksia turvata </a:t>
            </a:r>
            <a:r>
              <a:rPr lang="fi-FI" altLang="fi-FI" dirty="0">
                <a:solidFill>
                  <a:srgbClr val="FF0000"/>
                </a:solidFill>
                <a:latin typeface="Arial" panose="020B0604020202020204" pitchFamily="34" charset="0"/>
                <a:cs typeface="Arial" panose="020B0604020202020204" pitchFamily="34" charset="0"/>
              </a:rPr>
              <a:t>lapsen hyvinvointi ja yksilöllinen kasvu. </a:t>
            </a:r>
            <a:r>
              <a:rPr lang="fi-FI" altLang="fi-FI" dirty="0">
                <a:solidFill>
                  <a:srgbClr val="FF0000"/>
                </a:solidFill>
                <a:cs typeface="Times New Roman" panose="02020603050405020304" pitchFamily="18" charset="0"/>
              </a:rPr>
              <a:t/>
            </a:r>
            <a:br>
              <a:rPr lang="fi-FI" altLang="fi-FI" dirty="0">
                <a:solidFill>
                  <a:srgbClr val="FF0000"/>
                </a:solidFill>
                <a:cs typeface="Times New Roman" panose="02020603050405020304" pitchFamily="18" charset="0"/>
              </a:rPr>
            </a:br>
            <a:r>
              <a:rPr lang="fi-FI" altLang="fi-FI" dirty="0">
                <a:latin typeface="Arial" panose="020B0604020202020204" pitchFamily="34" charset="0"/>
                <a:cs typeface="Arial" panose="020B0604020202020204" pitchFamily="34" charset="0"/>
              </a:rPr>
              <a:t>   Julkisen vallan tehtävänä on edistää </a:t>
            </a:r>
            <a:r>
              <a:rPr lang="fi-FI" altLang="fi-FI" dirty="0">
                <a:solidFill>
                  <a:schemeClr val="accent2"/>
                </a:solidFill>
                <a:latin typeface="Arial" panose="020B0604020202020204" pitchFamily="34" charset="0"/>
                <a:cs typeface="Arial" panose="020B0604020202020204" pitchFamily="34" charset="0"/>
              </a:rPr>
              <a:t>jokaisen</a:t>
            </a:r>
            <a:r>
              <a:rPr lang="fi-FI" altLang="fi-FI" dirty="0">
                <a:latin typeface="Arial" panose="020B0604020202020204" pitchFamily="34" charset="0"/>
                <a:cs typeface="Arial" panose="020B0604020202020204" pitchFamily="34" charset="0"/>
              </a:rPr>
              <a:t> </a:t>
            </a:r>
            <a:r>
              <a:rPr lang="fi-FI" altLang="fi-FI" dirty="0">
                <a:solidFill>
                  <a:srgbClr val="FF0000"/>
                </a:solidFill>
                <a:latin typeface="Arial" panose="020B0604020202020204" pitchFamily="34" charset="0"/>
                <a:cs typeface="Arial" panose="020B0604020202020204" pitchFamily="34" charset="0"/>
              </a:rPr>
              <a:t>oikeutta asuntoon ja tukea asumisen omatoimista järjestämistä.</a:t>
            </a:r>
            <a:endParaRPr lang="fi-FI" dirty="0"/>
          </a:p>
        </p:txBody>
      </p:sp>
      <p:sp>
        <p:nvSpPr>
          <p:cNvPr id="4" name="Dian numeron paikkamerkki 3"/>
          <p:cNvSpPr>
            <a:spLocks noGrp="1"/>
          </p:cNvSpPr>
          <p:nvPr>
            <p:ph type="sldNum" sz="quarter" idx="12"/>
          </p:nvPr>
        </p:nvSpPr>
        <p:spPr/>
        <p:txBody>
          <a:bodyPr/>
          <a:lstStyle/>
          <a:p>
            <a:fld id="{5EDC0ED7-2CA5-4FDC-8E31-31D7660842F1}" type="slidenum">
              <a:rPr lang="fi-FI" smtClean="0"/>
              <a:t>4</a:t>
            </a:fld>
            <a:endParaRPr lang="fi-FI"/>
          </a:p>
        </p:txBody>
      </p:sp>
    </p:spTree>
    <p:extLst>
      <p:ext uri="{BB962C8B-B14F-4D97-AF65-F5344CB8AC3E}">
        <p14:creationId xmlns:p14="http://schemas.microsoft.com/office/powerpoint/2010/main" val="340899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0953" y="303581"/>
            <a:ext cx="10515600" cy="434973"/>
          </a:xfrm>
        </p:spPr>
        <p:txBody>
          <a:bodyPr>
            <a:normAutofit fontScale="90000"/>
          </a:bodyPr>
          <a:lstStyle/>
          <a:p>
            <a:pPr algn="ctr"/>
            <a:r>
              <a:rPr lang="fi-FI" sz="4000" dirty="0">
                <a:solidFill>
                  <a:srgbClr val="FF0000"/>
                </a:solidFill>
              </a:rPr>
              <a:t>Ihmisoikeudet</a:t>
            </a:r>
            <a:endParaRPr lang="fi-FI" sz="4000" dirty="0"/>
          </a:p>
        </p:txBody>
      </p:sp>
      <p:sp>
        <p:nvSpPr>
          <p:cNvPr id="3" name="Sisällön paikkamerkki 2"/>
          <p:cNvSpPr>
            <a:spLocks noGrp="1"/>
          </p:cNvSpPr>
          <p:nvPr>
            <p:ph idx="1"/>
          </p:nvPr>
        </p:nvSpPr>
        <p:spPr>
          <a:xfrm>
            <a:off x="193430" y="738554"/>
            <a:ext cx="11298116" cy="6013938"/>
          </a:xfrm>
        </p:spPr>
        <p:txBody>
          <a:bodyPr>
            <a:normAutofit fontScale="92500" lnSpcReduction="20000"/>
          </a:bodyPr>
          <a:lstStyle/>
          <a:p>
            <a:r>
              <a:rPr lang="fi-FI" dirty="0"/>
              <a:t>Sosiaaliset oikeudet</a:t>
            </a:r>
          </a:p>
          <a:p>
            <a:pPr lvl="1"/>
            <a:r>
              <a:rPr lang="fi-FI" sz="2600" dirty="0"/>
              <a:t>Ihmisoikeuksien julistus</a:t>
            </a:r>
          </a:p>
          <a:p>
            <a:pPr lvl="1"/>
            <a:r>
              <a:rPr lang="fi-FI" sz="2600" dirty="0"/>
              <a:t>Kansalaisoikeuksia ja poliittisia oikeuksia koskeva kansainvälinen yleissopimus (26 art. yleinen yhdenvertaisuus)</a:t>
            </a:r>
          </a:p>
          <a:p>
            <a:pPr lvl="1"/>
            <a:r>
              <a:rPr lang="fi-FI" sz="2600" dirty="0"/>
              <a:t>Euroopan ihmisoikeussopimus (12 </a:t>
            </a:r>
            <a:r>
              <a:rPr lang="fi-FI" sz="2600" dirty="0" err="1"/>
              <a:t>lisäptk</a:t>
            </a:r>
            <a:r>
              <a:rPr lang="fi-FI" sz="2600" dirty="0"/>
              <a:t>, yleinen yhdenvertaisuus)</a:t>
            </a:r>
          </a:p>
          <a:p>
            <a:pPr lvl="1"/>
            <a:r>
              <a:rPr lang="fi-FI" sz="2600" dirty="0"/>
              <a:t>Euroopan sosiaalinen peruskirja (12 art. sosiaaliturva,</a:t>
            </a:r>
          </a:p>
          <a:p>
            <a:pPr lvl="2"/>
            <a:r>
              <a:rPr lang="fi-FI" sz="2600" dirty="0"/>
              <a:t> luomaan, ylläpitämään, kehittämään</a:t>
            </a:r>
          </a:p>
          <a:p>
            <a:pPr lvl="1"/>
            <a:r>
              <a:rPr lang="fi-FI" sz="2600" dirty="0"/>
              <a:t>ESP 13 art. vähimmäisturva, 14 art. palvelut)</a:t>
            </a:r>
          </a:p>
          <a:p>
            <a:pPr lvl="1"/>
            <a:r>
              <a:rPr lang="fi-FI" sz="2600" dirty="0"/>
              <a:t>Taloudellisia, sosiaalisia ja sivistyksellisiä oikeuksia koskeva kansainvälinen yleissopimus </a:t>
            </a:r>
          </a:p>
          <a:p>
            <a:pPr lvl="2"/>
            <a:r>
              <a:rPr lang="fi-FI" sz="2600" dirty="0"/>
              <a:t>9 art. Luodaan sosiaaliturva</a:t>
            </a:r>
          </a:p>
          <a:p>
            <a:pPr lvl="2"/>
            <a:r>
              <a:rPr lang="fi-FI" sz="2600" dirty="0"/>
              <a:t>2 art. sitoumus toimia käytettävissä olevin voimavaroin, soveltuvat keinot ja lainsäädäntötoimenpiteet, asteittain ja kokonaan</a:t>
            </a:r>
          </a:p>
          <a:p>
            <a:pPr lvl="1"/>
            <a:r>
              <a:rPr lang="fi-FI" sz="2600" dirty="0"/>
              <a:t>Heikentäminen</a:t>
            </a:r>
          </a:p>
          <a:p>
            <a:pPr lvl="2"/>
            <a:r>
              <a:rPr lang="fi-FI" sz="2600" dirty="0"/>
              <a:t>Taloudellinen perusta</a:t>
            </a:r>
          </a:p>
          <a:p>
            <a:pPr lvl="2"/>
            <a:r>
              <a:rPr lang="fi-FI" sz="2600" dirty="0"/>
              <a:t>Suunnitelmallisuus</a:t>
            </a:r>
          </a:p>
          <a:p>
            <a:pPr lvl="2"/>
            <a:r>
              <a:rPr lang="fi-FI" sz="2600" dirty="0"/>
              <a:t>Ei syrjiviä</a:t>
            </a:r>
          </a:p>
          <a:p>
            <a:pPr lvl="2"/>
            <a:r>
              <a:rPr lang="fi-FI" sz="2600" dirty="0"/>
              <a:t>Ydinsisältö säilyy</a:t>
            </a:r>
          </a:p>
        </p:txBody>
      </p:sp>
      <p:sp>
        <p:nvSpPr>
          <p:cNvPr id="4" name="Dian numeron paikkamerkki 3"/>
          <p:cNvSpPr>
            <a:spLocks noGrp="1"/>
          </p:cNvSpPr>
          <p:nvPr>
            <p:ph type="sldNum" sz="quarter" idx="12"/>
          </p:nvPr>
        </p:nvSpPr>
        <p:spPr/>
        <p:txBody>
          <a:bodyPr/>
          <a:lstStyle/>
          <a:p>
            <a:fld id="{5EDC0ED7-2CA5-4FDC-8E31-31D7660842F1}" type="slidenum">
              <a:rPr lang="fi-FI" smtClean="0"/>
              <a:t>5</a:t>
            </a:fld>
            <a:endParaRPr lang="fi-FI"/>
          </a:p>
        </p:txBody>
      </p:sp>
    </p:spTree>
    <p:extLst>
      <p:ext uri="{BB962C8B-B14F-4D97-AF65-F5344CB8AC3E}">
        <p14:creationId xmlns:p14="http://schemas.microsoft.com/office/powerpoint/2010/main" val="249581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399806"/>
          </a:xfrm>
        </p:spPr>
        <p:txBody>
          <a:bodyPr>
            <a:normAutofit fontScale="90000"/>
          </a:bodyPr>
          <a:lstStyle/>
          <a:p>
            <a:pPr algn="ctr"/>
            <a:r>
              <a:rPr lang="fi-FI" sz="3600" dirty="0">
                <a:solidFill>
                  <a:srgbClr val="FF0000"/>
                </a:solidFill>
              </a:rPr>
              <a:t>Lapsen oikeuksien sopimus</a:t>
            </a:r>
          </a:p>
        </p:txBody>
      </p:sp>
      <p:sp>
        <p:nvSpPr>
          <p:cNvPr id="3" name="Sisällön paikkamerkki 2"/>
          <p:cNvSpPr>
            <a:spLocks noGrp="1"/>
          </p:cNvSpPr>
          <p:nvPr>
            <p:ph idx="1"/>
          </p:nvPr>
        </p:nvSpPr>
        <p:spPr>
          <a:xfrm>
            <a:off x="483577" y="764932"/>
            <a:ext cx="11280531" cy="5917222"/>
          </a:xfrm>
        </p:spPr>
        <p:txBody>
          <a:bodyPr>
            <a:normAutofit fontScale="92500" lnSpcReduction="10000"/>
          </a:bodyPr>
          <a:lstStyle/>
          <a:p>
            <a:r>
              <a:rPr lang="fi-FI" dirty="0"/>
              <a:t>Lapsen etu</a:t>
            </a:r>
          </a:p>
          <a:p>
            <a:r>
              <a:rPr lang="fi-FI" dirty="0"/>
              <a:t>Lapsen erityiset oikeudet</a:t>
            </a:r>
          </a:p>
          <a:p>
            <a:pPr lvl="1"/>
            <a:r>
              <a:rPr lang="fi-FI" sz="2600" dirty="0"/>
              <a:t>Suojelu</a:t>
            </a:r>
          </a:p>
          <a:p>
            <a:pPr lvl="1"/>
            <a:r>
              <a:rPr lang="fi-FI" sz="2600" dirty="0"/>
              <a:t>Osallistuminen </a:t>
            </a:r>
          </a:p>
          <a:p>
            <a:pPr lvl="1"/>
            <a:r>
              <a:rPr lang="fi-FI" sz="2600" dirty="0"/>
              <a:t>Osallisuus</a:t>
            </a:r>
          </a:p>
          <a:p>
            <a:pPr fontAlgn="base"/>
            <a:r>
              <a:rPr lang="fi-FI" dirty="0"/>
              <a:t> 4 artikla</a:t>
            </a:r>
          </a:p>
          <a:p>
            <a:pPr marL="0" indent="0" fontAlgn="base">
              <a:buNone/>
            </a:pPr>
            <a:r>
              <a:rPr lang="fi-FI" dirty="0"/>
              <a:t>Sopimusvaltiot ryhtyvät kaikkiin tarpeellisiin lainsäädännöllisiin, hallinnollisiin ja muihin toimiin tässä yleissopimuksessa tunnustettujen oikeuksien toteuttamiseksi. Taloudellisten, sosiaalisten ja sivistyksellisten oikeuksien toteuttamiseksi sopimusvaltiot ryhtyvät mahdollisimman täysimääräisesti tällaisiin toimiin käytettävissä olevien voimavarojensa mukaan ja tarvittaessa kansainvälisen yhteistyön puitteissa.</a:t>
            </a:r>
          </a:p>
          <a:p>
            <a:pPr fontAlgn="base"/>
            <a:r>
              <a:rPr lang="fi-FI" dirty="0"/>
              <a:t>26 artikla</a:t>
            </a:r>
          </a:p>
          <a:p>
            <a:pPr marL="0" indent="0" fontAlgn="base">
              <a:buNone/>
            </a:pPr>
            <a:r>
              <a:rPr lang="fi-FI" dirty="0"/>
              <a:t>1. Sopimusvaltiot tunnustavat jokaisen lapsen oikeuden nauttia sosiaaliturvasta, mukaan luettuna sosiaalivakuutus, ja ryhtyvät välttämättömiin toimiin tämän oikeuden täydeksi toteuttamiseksi kansallisen lainsäädäntönsä mukaisesti.</a:t>
            </a:r>
          </a:p>
          <a:p>
            <a:endParaRPr lang="fi-FI" dirty="0"/>
          </a:p>
        </p:txBody>
      </p:sp>
      <p:sp>
        <p:nvSpPr>
          <p:cNvPr id="4" name="Dian numeron paikkamerkki 3"/>
          <p:cNvSpPr>
            <a:spLocks noGrp="1"/>
          </p:cNvSpPr>
          <p:nvPr>
            <p:ph type="sldNum" sz="quarter" idx="12"/>
          </p:nvPr>
        </p:nvSpPr>
        <p:spPr/>
        <p:txBody>
          <a:bodyPr/>
          <a:lstStyle/>
          <a:p>
            <a:fld id="{5EDC0ED7-2CA5-4FDC-8E31-31D7660842F1}" type="slidenum">
              <a:rPr lang="fi-FI" smtClean="0"/>
              <a:t>6</a:t>
            </a:fld>
            <a:endParaRPr lang="fi-FI"/>
          </a:p>
        </p:txBody>
      </p:sp>
    </p:spTree>
    <p:extLst>
      <p:ext uri="{BB962C8B-B14F-4D97-AF65-F5344CB8AC3E}">
        <p14:creationId xmlns:p14="http://schemas.microsoft.com/office/powerpoint/2010/main" val="2468616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347052"/>
          </a:xfrm>
        </p:spPr>
        <p:txBody>
          <a:bodyPr>
            <a:normAutofit fontScale="90000"/>
          </a:bodyPr>
          <a:lstStyle/>
          <a:p>
            <a:pPr algn="ctr"/>
            <a:r>
              <a:rPr lang="fi-FI" sz="3600" dirty="0">
                <a:solidFill>
                  <a:srgbClr val="FF0000"/>
                </a:solidFill>
              </a:rPr>
              <a:t>Lapsen elatus</a:t>
            </a:r>
            <a:endParaRPr lang="fi-FI" sz="3600" dirty="0"/>
          </a:p>
        </p:txBody>
      </p:sp>
      <p:sp>
        <p:nvSpPr>
          <p:cNvPr id="3" name="Sisällön paikkamerkki 2"/>
          <p:cNvSpPr>
            <a:spLocks noGrp="1"/>
          </p:cNvSpPr>
          <p:nvPr>
            <p:ph idx="1"/>
          </p:nvPr>
        </p:nvSpPr>
        <p:spPr>
          <a:xfrm>
            <a:off x="386861" y="1002322"/>
            <a:ext cx="11473961" cy="5679831"/>
          </a:xfrm>
        </p:spPr>
        <p:txBody>
          <a:bodyPr>
            <a:normAutofit fontScale="77500" lnSpcReduction="20000"/>
          </a:bodyPr>
          <a:lstStyle/>
          <a:p>
            <a:r>
              <a:rPr lang="fi-FI" dirty="0"/>
              <a:t>Vanhemmat vastuussa 18 vuoden ikään, opiskelevan lapsen osalta pidempäänkin</a:t>
            </a:r>
          </a:p>
          <a:p>
            <a:r>
              <a:rPr lang="fi-FI" dirty="0"/>
              <a:t>Lapsiperheiden tuen muotoja</a:t>
            </a:r>
          </a:p>
          <a:p>
            <a:pPr lvl="1"/>
            <a:r>
              <a:rPr lang="fi-FI" sz="2600" dirty="0"/>
              <a:t>Lapsilisä</a:t>
            </a:r>
          </a:p>
          <a:p>
            <a:pPr lvl="1"/>
            <a:r>
              <a:rPr lang="fi-FI" sz="2600" dirty="0"/>
              <a:t>Äitiysavustus</a:t>
            </a:r>
          </a:p>
          <a:p>
            <a:pPr lvl="1"/>
            <a:r>
              <a:rPr lang="fi-FI" sz="2600" dirty="0"/>
              <a:t>Vanhempainpäivärahat</a:t>
            </a:r>
          </a:p>
          <a:p>
            <a:pPr lvl="1"/>
            <a:r>
              <a:rPr lang="fi-FI" sz="2600" dirty="0"/>
              <a:t>Lasten kotihoidon ja yksityisen hoidon tuki</a:t>
            </a:r>
          </a:p>
          <a:p>
            <a:pPr lvl="1"/>
            <a:r>
              <a:rPr lang="fi-FI" sz="2600" dirty="0"/>
              <a:t>Työttömyysturvan ja eläkkeiden lapsikorotukset</a:t>
            </a:r>
          </a:p>
          <a:p>
            <a:pPr lvl="1"/>
            <a:r>
              <a:rPr lang="fi-FI" sz="2600" dirty="0"/>
              <a:t>Lapseneläkkeet</a:t>
            </a:r>
          </a:p>
          <a:p>
            <a:pPr lvl="1"/>
            <a:r>
              <a:rPr lang="fi-FI" sz="2600" dirty="0"/>
              <a:t>Elatustuki</a:t>
            </a:r>
          </a:p>
          <a:p>
            <a:pPr lvl="1"/>
            <a:r>
              <a:rPr lang="fi-FI" sz="2600" dirty="0"/>
              <a:t>Vammaistuet</a:t>
            </a:r>
          </a:p>
          <a:p>
            <a:pPr lvl="1"/>
            <a:r>
              <a:rPr lang="fi-FI" sz="2600" dirty="0"/>
              <a:t>Erityishoitoraha</a:t>
            </a:r>
          </a:p>
          <a:p>
            <a:pPr lvl="1"/>
            <a:r>
              <a:rPr lang="fi-FI" sz="2600"/>
              <a:t>Opintotuen korkoavustus </a:t>
            </a:r>
            <a:endParaRPr lang="fi-FI" sz="2600" dirty="0"/>
          </a:p>
          <a:p>
            <a:pPr lvl="1"/>
            <a:r>
              <a:rPr lang="fi-FI" sz="2600" dirty="0"/>
              <a:t>Sotilasavustuksen eräät osat</a:t>
            </a:r>
          </a:p>
          <a:p>
            <a:pPr lvl="1"/>
            <a:r>
              <a:rPr lang="fi-FI" sz="2600" dirty="0"/>
              <a:t>Elatusvelvollisuusvähennys</a:t>
            </a:r>
          </a:p>
          <a:p>
            <a:pPr lvl="1"/>
            <a:r>
              <a:rPr lang="fi-FI" sz="2600" dirty="0"/>
              <a:t>Toimeentulotuen lapsiosat</a:t>
            </a:r>
          </a:p>
          <a:p>
            <a:pPr lvl="1"/>
            <a:r>
              <a:rPr lang="fi-FI" sz="2600" dirty="0"/>
              <a:t>Lastensuojelulain </a:t>
            </a:r>
          </a:p>
          <a:p>
            <a:pPr lvl="1"/>
            <a:r>
              <a:rPr lang="fi-FI" sz="2600" dirty="0" err="1"/>
              <a:t>Sosiaali</a:t>
            </a:r>
            <a:r>
              <a:rPr lang="fi-FI" sz="2600" dirty="0"/>
              <a:t>- ja terveyspalvelut </a:t>
            </a:r>
          </a:p>
          <a:p>
            <a:pPr lvl="1"/>
            <a:r>
              <a:rPr lang="fi-FI" sz="2600" dirty="0"/>
              <a:t>Työllisyyden hoito</a:t>
            </a:r>
          </a:p>
          <a:p>
            <a:pPr lvl="1"/>
            <a:r>
              <a:rPr lang="fi-FI" sz="2600" dirty="0"/>
              <a:t>Koulutus </a:t>
            </a:r>
          </a:p>
        </p:txBody>
      </p:sp>
      <p:sp>
        <p:nvSpPr>
          <p:cNvPr id="4" name="Dian numeron paikkamerkki 3"/>
          <p:cNvSpPr>
            <a:spLocks noGrp="1"/>
          </p:cNvSpPr>
          <p:nvPr>
            <p:ph type="sldNum" sz="quarter" idx="12"/>
          </p:nvPr>
        </p:nvSpPr>
        <p:spPr/>
        <p:txBody>
          <a:bodyPr/>
          <a:lstStyle/>
          <a:p>
            <a:fld id="{5EDC0ED7-2CA5-4FDC-8E31-31D7660842F1}" type="slidenum">
              <a:rPr lang="fi-FI" smtClean="0"/>
              <a:t>7</a:t>
            </a:fld>
            <a:endParaRPr lang="fi-FI"/>
          </a:p>
        </p:txBody>
      </p:sp>
    </p:spTree>
    <p:extLst>
      <p:ext uri="{BB962C8B-B14F-4D97-AF65-F5344CB8AC3E}">
        <p14:creationId xmlns:p14="http://schemas.microsoft.com/office/powerpoint/2010/main" val="783274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443767"/>
          </a:xfrm>
        </p:spPr>
        <p:txBody>
          <a:bodyPr>
            <a:normAutofit fontScale="90000"/>
          </a:bodyPr>
          <a:lstStyle/>
          <a:p>
            <a:pPr algn="ctr"/>
            <a:r>
              <a:rPr lang="fi-FI" sz="3600" dirty="0">
                <a:solidFill>
                  <a:srgbClr val="FF0000"/>
                </a:solidFill>
              </a:rPr>
              <a:t>Lastensuojelulaki</a:t>
            </a:r>
          </a:p>
        </p:txBody>
      </p:sp>
      <p:sp>
        <p:nvSpPr>
          <p:cNvPr id="3" name="Sisällön paikkamerkki 2"/>
          <p:cNvSpPr>
            <a:spLocks noGrp="1"/>
          </p:cNvSpPr>
          <p:nvPr>
            <p:ph idx="1"/>
          </p:nvPr>
        </p:nvSpPr>
        <p:spPr>
          <a:xfrm>
            <a:off x="838200" y="1063869"/>
            <a:ext cx="10515600" cy="5113094"/>
          </a:xfrm>
        </p:spPr>
        <p:txBody>
          <a:bodyPr>
            <a:normAutofit fontScale="85000" lnSpcReduction="20000"/>
          </a:bodyPr>
          <a:lstStyle/>
          <a:p>
            <a:pPr marL="0" indent="0" algn="ctr" fontAlgn="base">
              <a:buNone/>
            </a:pPr>
            <a:r>
              <a:rPr lang="fi-FI" dirty="0"/>
              <a:t>35 §</a:t>
            </a:r>
          </a:p>
          <a:p>
            <a:pPr marL="0" indent="0" algn="ctr" fontAlgn="base">
              <a:buNone/>
            </a:pPr>
            <a:r>
              <a:rPr lang="fi-FI" dirty="0"/>
              <a:t>Toimeentulon ja asumisen turvaaminen</a:t>
            </a:r>
          </a:p>
          <a:p>
            <a:pPr marL="0" indent="0" fontAlgn="base">
              <a:buNone/>
            </a:pPr>
            <a:r>
              <a:rPr lang="fi-FI" dirty="0"/>
              <a:t>   Kun lastensuojelun tarve </a:t>
            </a:r>
            <a:r>
              <a:rPr lang="fi-FI" dirty="0">
                <a:solidFill>
                  <a:srgbClr val="FF0000"/>
                </a:solidFill>
              </a:rPr>
              <a:t>oleelliselta osin johtuu riittämättömästä toimeentulosta</a:t>
            </a:r>
            <a:r>
              <a:rPr lang="fi-FI" dirty="0"/>
              <a:t>, puutteellisista asumisoloista tai asunnon puuttumisesta tai kun mainitut seikat ovat oleellisena esteenä lapsen ja perheen kuntoutumiselle, kunnan on viivytyksettä järjestettävä </a:t>
            </a:r>
            <a:r>
              <a:rPr lang="fi-FI" dirty="0">
                <a:solidFill>
                  <a:srgbClr val="FF0000"/>
                </a:solidFill>
              </a:rPr>
              <a:t>riittävä taloudellinen tuki </a:t>
            </a:r>
            <a:r>
              <a:rPr lang="fi-FI" dirty="0"/>
              <a:t>sekä korjattava asumisoloihin liittyvät puutteet tai järjestettävä tarpeen mukainen asunto.</a:t>
            </a:r>
          </a:p>
          <a:p>
            <a:pPr marL="0" indent="0" fontAlgn="base">
              <a:buNone/>
            </a:pPr>
            <a:endParaRPr lang="fi-FI" dirty="0"/>
          </a:p>
          <a:p>
            <a:pPr marL="0" indent="0" algn="ctr" fontAlgn="base">
              <a:buNone/>
            </a:pPr>
            <a:r>
              <a:rPr lang="fi-FI" dirty="0"/>
              <a:t>76 a §</a:t>
            </a:r>
          </a:p>
          <a:p>
            <a:pPr marL="0" indent="0" algn="ctr" fontAlgn="base">
              <a:buNone/>
            </a:pPr>
            <a:r>
              <a:rPr lang="fi-FI" dirty="0"/>
              <a:t>Asumisen ja toimeentulon turvaaminen jälkihuollossa</a:t>
            </a:r>
          </a:p>
          <a:p>
            <a:pPr marL="0" indent="0" fontAlgn="base">
              <a:buNone/>
            </a:pPr>
            <a:r>
              <a:rPr lang="fi-FI" dirty="0"/>
              <a:t>   Kun </a:t>
            </a:r>
            <a:r>
              <a:rPr lang="fi-FI" dirty="0">
                <a:solidFill>
                  <a:srgbClr val="FF0000"/>
                </a:solidFill>
              </a:rPr>
              <a:t>riittämätön toimeentulo</a:t>
            </a:r>
            <a:r>
              <a:rPr lang="fi-FI" dirty="0"/>
              <a:t>, puutteelliset asumisolot tai asunnon puuttuminen ovat </a:t>
            </a:r>
            <a:r>
              <a:rPr lang="fi-FI" dirty="0">
                <a:solidFill>
                  <a:srgbClr val="FF0000"/>
                </a:solidFill>
              </a:rPr>
              <a:t>olennaisena esteenä </a:t>
            </a:r>
            <a:r>
              <a:rPr lang="fi-FI" dirty="0"/>
              <a:t>jälkihuollon piirissä olevan lapsen tai nuoren kuntoutumiselle, kunnan on viivytyksettä järjestettävä </a:t>
            </a:r>
            <a:r>
              <a:rPr lang="fi-FI" dirty="0">
                <a:solidFill>
                  <a:srgbClr val="FF0000"/>
                </a:solidFill>
              </a:rPr>
              <a:t>riittävä taloudellinen tuki </a:t>
            </a:r>
            <a:r>
              <a:rPr lang="fi-FI" dirty="0"/>
              <a:t>sekä korjattava asumisoloihin liittyvät puutteet tai järjestettävä tarpeen mukainen asunto. </a:t>
            </a:r>
          </a:p>
          <a:p>
            <a:endParaRPr lang="fi-FI" dirty="0"/>
          </a:p>
        </p:txBody>
      </p:sp>
      <p:sp>
        <p:nvSpPr>
          <p:cNvPr id="4" name="Dian numeron paikkamerkki 3"/>
          <p:cNvSpPr>
            <a:spLocks noGrp="1"/>
          </p:cNvSpPr>
          <p:nvPr>
            <p:ph type="sldNum" sz="quarter" idx="12"/>
          </p:nvPr>
        </p:nvSpPr>
        <p:spPr/>
        <p:txBody>
          <a:bodyPr/>
          <a:lstStyle/>
          <a:p>
            <a:fld id="{5EDC0ED7-2CA5-4FDC-8E31-31D7660842F1}" type="slidenum">
              <a:rPr lang="fi-FI" smtClean="0"/>
              <a:t>8</a:t>
            </a:fld>
            <a:endParaRPr lang="fi-FI"/>
          </a:p>
        </p:txBody>
      </p:sp>
    </p:spTree>
    <p:extLst>
      <p:ext uri="{BB962C8B-B14F-4D97-AF65-F5344CB8AC3E}">
        <p14:creationId xmlns:p14="http://schemas.microsoft.com/office/powerpoint/2010/main" val="31304397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271</Words>
  <Application>Microsoft Office PowerPoint</Application>
  <PresentationFormat>Mukautettu</PresentationFormat>
  <Paragraphs>69</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Office-teema</vt:lpstr>
      <vt:lpstr>Köyhyys ja lapsen oikeudet  </vt:lpstr>
      <vt:lpstr>PowerPoint-esitys</vt:lpstr>
      <vt:lpstr>PowerPoint-esitys</vt:lpstr>
      <vt:lpstr>Perusoikeudet toimeentulo ja palvelut</vt:lpstr>
      <vt:lpstr>Ihmisoikeudet</vt:lpstr>
      <vt:lpstr>Lapsen oikeuksien sopimus</vt:lpstr>
      <vt:lpstr>Lapsen elatus</vt:lpstr>
      <vt:lpstr>Lastensuojelulaki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Köyhyys ja lapsen oikeudet</dc:title>
  <dc:creator>Pentti Arajärvi</dc:creator>
  <cp:lastModifiedBy>Rautio Pirkko-Liisa</cp:lastModifiedBy>
  <cp:revision>15</cp:revision>
  <dcterms:created xsi:type="dcterms:W3CDTF">2017-05-01T15:47:22Z</dcterms:created>
  <dcterms:modified xsi:type="dcterms:W3CDTF">2017-06-19T12:09:21Z</dcterms:modified>
</cp:coreProperties>
</file>