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sldIdLst>
    <p:sldId id="256" r:id="rId5"/>
    <p:sldId id="259" r:id="rId6"/>
    <p:sldId id="265" r:id="rId7"/>
    <p:sldId id="260" r:id="rId8"/>
    <p:sldId id="257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87792" autoAdjust="0"/>
  </p:normalViewPr>
  <p:slideViewPr>
    <p:cSldViewPr>
      <p:cViewPr varScale="1">
        <p:scale>
          <a:sx n="65" d="100"/>
          <a:sy n="65" d="100"/>
        </p:scale>
        <p:origin x="1488" y="72"/>
      </p:cViewPr>
      <p:guideLst>
        <p:guide orient="horz" pos="1026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D47CD-0075-4829-AFB6-E071EC9BAD6C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97883-9548-4309-857C-67689D958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7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05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50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baseline="0" dirty="0" smtClean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25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2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60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375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28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47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7883-9548-4309-857C-67689D958D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02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0755"/>
            <a:ext cx="8229600" cy="1143000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092280" y="5733256"/>
            <a:ext cx="1944216" cy="960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8314" y="2468034"/>
            <a:ext cx="8207375" cy="10562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732" y="5733256"/>
            <a:ext cx="2310536" cy="666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B90FED-743F-4821-8BF4-F5F69118CC2B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661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pal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87"/>
            <a:ext cx="821848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796819"/>
            <a:ext cx="8208144" cy="470346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811341" cy="522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B6D4BA5-9E9F-4551-9661-92631D1AD88E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267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87"/>
            <a:ext cx="821848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811341" cy="522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85A-3571-4D1A-B8C0-122364FD57C6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70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palsta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87"/>
            <a:ext cx="821848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6" y="1797052"/>
            <a:ext cx="3960439" cy="470323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1008" y="1797052"/>
            <a:ext cx="3960439" cy="470323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811341" cy="522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027D377-C7A7-473E-97BF-98D4C5F6B965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836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palsta sekä 2 kuva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87"/>
            <a:ext cx="821848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6" y="1797052"/>
            <a:ext cx="5832647" cy="470323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444209" y="1797049"/>
            <a:ext cx="2231480" cy="18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 Narrow" pitchFamily="34" charset="0"/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444209" y="3861256"/>
            <a:ext cx="2231480" cy="18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 Narrow" pitchFamily="34" charset="0"/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811341" cy="522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64779F1-5A4A-4582-A46E-BEF71320F569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13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811341" cy="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81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fi-FI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333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721-7195-4DBB-A288-F4B717CC3C5C}" type="datetime1">
              <a:rPr lang="fi-FI" smtClean="0"/>
              <a:t>28.4.2017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päivämäärä, Helsinki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104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D85C-98BC-4660-BE49-0DC12FB6FF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61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9" r:id="rId3"/>
    <p:sldLayoutId id="2147483667" r:id="rId4"/>
    <p:sldLayoutId id="2147483668" r:id="rId5"/>
    <p:sldLayoutId id="2147483664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kuul@utu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484783"/>
            <a:ext cx="8229600" cy="8789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  <a:t/>
            </a:r>
            <a:b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</a:br>
            <a: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  <a:t/>
            </a:r>
            <a:b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</a:br>
            <a: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  <a:t/>
            </a:r>
            <a:b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</a:br>
            <a: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  <a:t/>
            </a:r>
            <a:br>
              <a:rPr lang="fi-FI" dirty="0" smtClean="0">
                <a:solidFill>
                  <a:srgbClr val="92D050"/>
                </a:solidFill>
                <a:latin typeface="Calibri" panose="020F0502020204030204" pitchFamily="34" charset="0"/>
              </a:rPr>
            </a:br>
            <a:r>
              <a:rPr lang="fi-FI" sz="5300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Köyhyys lasten kokemana</a:t>
            </a:r>
            <a:r>
              <a:rPr lang="fi-FI" sz="4700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/>
            </a:r>
            <a:br>
              <a:rPr lang="fi-FI" sz="4700" dirty="0" smtClean="0">
                <a:solidFill>
                  <a:schemeClr val="accent3"/>
                </a:solidFill>
                <a:latin typeface="Calibri" panose="020F0502020204030204" pitchFamily="34" charset="0"/>
              </a:rPr>
            </a:br>
            <a:r>
              <a:rPr lang="fi-FI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/>
            </a:r>
            <a:br>
              <a:rPr lang="fi-FI" dirty="0" smtClean="0">
                <a:solidFill>
                  <a:schemeClr val="accent3"/>
                </a:solidFill>
                <a:latin typeface="Calibri" panose="020F0502020204030204" pitchFamily="34" charset="0"/>
              </a:rPr>
            </a:br>
            <a:r>
              <a:rPr lang="fi-FI" sz="2200" dirty="0" smtClean="0">
                <a:solidFill>
                  <a:schemeClr val="accent3"/>
                </a:solidFill>
                <a:latin typeface="Calibri Light" panose="020F0302020204030204" pitchFamily="34" charset="0"/>
              </a:rPr>
              <a:t>Pyöreän pöydän keskustelu </a:t>
            </a:r>
            <a:br>
              <a:rPr lang="fi-FI" sz="2200" dirty="0" smtClean="0">
                <a:solidFill>
                  <a:schemeClr val="accent3"/>
                </a:solidFill>
                <a:latin typeface="Calibri Light" panose="020F0302020204030204" pitchFamily="34" charset="0"/>
              </a:rPr>
            </a:br>
            <a:r>
              <a:rPr lang="fi-FI" sz="2200" dirty="0" smtClean="0">
                <a:solidFill>
                  <a:schemeClr val="accent3"/>
                </a:solidFill>
                <a:latin typeface="Calibri Light" panose="020F0302020204030204" pitchFamily="34" charset="0"/>
              </a:rPr>
              <a:t>2.5.2017 </a:t>
            </a:r>
            <a:br>
              <a:rPr lang="fi-FI" sz="2200" dirty="0" smtClean="0">
                <a:solidFill>
                  <a:schemeClr val="accent3"/>
                </a:solidFill>
                <a:latin typeface="Calibri Light" panose="020F0302020204030204" pitchFamily="34" charset="0"/>
              </a:rPr>
            </a:br>
            <a:r>
              <a:rPr lang="fi-FI" sz="2200" dirty="0" smtClean="0">
                <a:solidFill>
                  <a:schemeClr val="accent3"/>
                </a:solidFill>
                <a:latin typeface="Calibri Light" panose="020F0302020204030204" pitchFamily="34" charset="0"/>
              </a:rPr>
              <a:t>Helsinki</a:t>
            </a:r>
            <a:r>
              <a:rPr lang="fi-FI" sz="2700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/>
            </a:r>
            <a:br>
              <a:rPr lang="fi-FI" sz="2700" dirty="0" smtClean="0">
                <a:solidFill>
                  <a:srgbClr val="92D050"/>
                </a:solidFill>
                <a:latin typeface="Calibri Light" panose="020F0302020204030204" pitchFamily="34" charset="0"/>
              </a:rPr>
            </a:br>
            <a:r>
              <a:rPr lang="fi-FI" sz="3100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/>
            </a:r>
            <a:br>
              <a:rPr lang="fi-FI" sz="3100" dirty="0" smtClean="0">
                <a:solidFill>
                  <a:srgbClr val="92D050"/>
                </a:solidFill>
                <a:latin typeface="Calibri Light" panose="020F0302020204030204" pitchFamily="34" charset="0"/>
              </a:rPr>
            </a:br>
            <a:r>
              <a:rPr lang="fi-FI" dirty="0" smtClean="0">
                <a:latin typeface="Calibri" panose="020F0502020204030204" pitchFamily="34" charset="0"/>
              </a:rPr>
              <a:t/>
            </a:r>
            <a:br>
              <a:rPr lang="fi-FI" dirty="0" smtClean="0">
                <a:latin typeface="Calibri" panose="020F0502020204030204" pitchFamily="34" charset="0"/>
              </a:rPr>
            </a:br>
            <a:endParaRPr lang="fi-FI" dirty="0">
              <a:latin typeface="Calibri Light" panose="020F030202020403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68314" y="3789040"/>
            <a:ext cx="8207375" cy="1584176"/>
          </a:xfrm>
        </p:spPr>
        <p:txBody>
          <a:bodyPr>
            <a:normAutofit fontScale="47500" lnSpcReduction="20000"/>
          </a:bodyPr>
          <a:lstStyle/>
          <a:p>
            <a:endParaRPr lang="fi-FI" dirty="0" smtClean="0">
              <a:latin typeface="Calibri Light" panose="020F0302020204030204" pitchFamily="34" charset="0"/>
            </a:endParaRPr>
          </a:p>
          <a:p>
            <a:r>
              <a:rPr lang="fi-FI" dirty="0" smtClean="0">
                <a:latin typeface="Calibri Light" panose="020F0302020204030204" pitchFamily="34" charset="0"/>
              </a:rPr>
              <a:t>Mirka Kuula, VTM</a:t>
            </a:r>
          </a:p>
          <a:p>
            <a:r>
              <a:rPr lang="fi-FI" dirty="0">
                <a:latin typeface="Calibri Light" panose="020F0302020204030204" pitchFamily="34" charset="0"/>
              </a:rPr>
              <a:t>j</a:t>
            </a:r>
            <a:r>
              <a:rPr lang="fi-FI" dirty="0" smtClean="0">
                <a:latin typeface="Calibri Light" panose="020F0302020204030204" pitchFamily="34" charset="0"/>
              </a:rPr>
              <a:t>atko-opiskelija, apurahatutkija</a:t>
            </a:r>
          </a:p>
          <a:p>
            <a:r>
              <a:rPr lang="fi-FI" dirty="0" smtClean="0">
                <a:latin typeface="Calibri Light" panose="020F0302020204030204" pitchFamily="34" charset="0"/>
              </a:rPr>
              <a:t>Turun yliopisto</a:t>
            </a:r>
          </a:p>
          <a:p>
            <a:r>
              <a:rPr lang="fi-FI" dirty="0" smtClean="0">
                <a:latin typeface="Calibri Light" panose="020F0302020204030204" pitchFamily="34" charset="0"/>
              </a:rPr>
              <a:t>Sosiaalitieteiden laitos</a:t>
            </a:r>
          </a:p>
          <a:p>
            <a:r>
              <a:rPr lang="fi-FI" dirty="0" smtClean="0">
                <a:latin typeface="Calibri Light" panose="020F0302020204030204" pitchFamily="34" charset="0"/>
                <a:hlinkClick r:id="rId3"/>
              </a:rPr>
              <a:t>mmkuul@utu.fi</a:t>
            </a:r>
            <a:endParaRPr lang="fi-FI" dirty="0" smtClean="0">
              <a:latin typeface="Calibri Light" panose="020F0302020204030204" pitchFamily="34" charset="0"/>
            </a:endParaRPr>
          </a:p>
          <a:p>
            <a:endParaRPr lang="fi-FI" dirty="0">
              <a:latin typeface="Calibri Light" panose="020F0302020204030204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2"/>
          </p:nvPr>
        </p:nvSpPr>
        <p:spPr>
          <a:xfrm>
            <a:off x="3131840" y="6381329"/>
            <a:ext cx="2895600" cy="476672"/>
          </a:xfrm>
        </p:spPr>
        <p:txBody>
          <a:bodyPr/>
          <a:lstStyle/>
          <a:p>
            <a:r>
              <a:rPr lang="fi-FI" dirty="0" smtClean="0"/>
              <a:t>Mirka Kuula / 2.5.2017, Helsinki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026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</a:rPr>
              <a:t>Lapsuudentutkimuksen näkökulma lasten kokemusten tutkimiseen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i-FI" sz="2000" dirty="0" smtClean="0">
                <a:latin typeface="Calibri" panose="020F0502020204030204" pitchFamily="34" charset="0"/>
              </a:rPr>
              <a:t>Ns. uusi lapsuudentutkimus 1980-luvulla sosiologian ja </a:t>
            </a:r>
            <a:r>
              <a:rPr lang="fi-FI" sz="2000" dirty="0" smtClean="0">
                <a:latin typeface="Calibri" panose="020F0502020204030204" pitchFamily="34" charset="0"/>
              </a:rPr>
              <a:t>antropologian </a:t>
            </a:r>
            <a:r>
              <a:rPr lang="fi-FI" sz="2000" dirty="0" smtClean="0">
                <a:latin typeface="Calibri" panose="020F0502020204030204" pitchFamily="34" charset="0"/>
              </a:rPr>
              <a:t>piirissä </a:t>
            </a:r>
            <a:r>
              <a:rPr lang="fi-FI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ymmärrys lapsuudesta ja lapsista muuttui (esim. lasten oikeuksien kehitys)</a:t>
            </a:r>
          </a:p>
          <a:p>
            <a:endParaRPr lang="fi-FI" sz="2000" dirty="0" smtClean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L</a:t>
            </a:r>
            <a:r>
              <a:rPr lang="fi-FI" sz="2000" dirty="0" smtClean="0">
                <a:latin typeface="Calibri" panose="020F0502020204030204" pitchFamily="34" charset="0"/>
              </a:rPr>
              <a:t>apsuudentutkimus: </a:t>
            </a:r>
          </a:p>
          <a:p>
            <a:pPr lvl="1"/>
            <a:r>
              <a:rPr lang="fi-FI" sz="1800" b="1" dirty="0" smtClean="0">
                <a:latin typeface="Calibri" panose="020F0502020204030204" pitchFamily="34" charset="0"/>
              </a:rPr>
              <a:t>lapset</a:t>
            </a:r>
            <a:r>
              <a:rPr lang="fi-FI" sz="1800" dirty="0" smtClean="0">
                <a:latin typeface="Calibri" panose="020F0502020204030204" pitchFamily="34" charset="0"/>
              </a:rPr>
              <a:t> yhteiskuntiensa </a:t>
            </a:r>
            <a:r>
              <a:rPr lang="fi-FI" sz="1800" dirty="0">
                <a:latin typeface="Calibri" panose="020F0502020204030204" pitchFamily="34" charset="0"/>
              </a:rPr>
              <a:t>ja yhteisöjensä jäseninä </a:t>
            </a:r>
            <a:r>
              <a:rPr lang="fi-FI" sz="1800" dirty="0" smtClean="0">
                <a:latin typeface="Calibri" panose="020F0502020204030204" pitchFamily="34" charset="0"/>
              </a:rPr>
              <a:t>sekä aktiivisina toimijoina </a:t>
            </a:r>
          </a:p>
          <a:p>
            <a:pPr lvl="1"/>
            <a:r>
              <a:rPr lang="fi-FI" sz="1800" b="1" dirty="0" smtClean="0">
                <a:latin typeface="Calibri" panose="020F0502020204030204" pitchFamily="34" charset="0"/>
              </a:rPr>
              <a:t>lapsuus</a:t>
            </a:r>
            <a:r>
              <a:rPr lang="fi-FI" sz="1800" dirty="0" smtClean="0">
                <a:latin typeface="Calibri" panose="020F0502020204030204" pitchFamily="34" charset="0"/>
              </a:rPr>
              <a:t> sosiaalisena konstruktiona, osana </a:t>
            </a:r>
            <a:r>
              <a:rPr lang="fi-FI" sz="1800" dirty="0">
                <a:latin typeface="Calibri" panose="020F0502020204030204" pitchFamily="34" charset="0"/>
              </a:rPr>
              <a:t>yhteiskuntaa, sen rakenteita ja </a:t>
            </a:r>
            <a:r>
              <a:rPr lang="fi-FI" sz="1800" dirty="0" smtClean="0">
                <a:latin typeface="Calibri" panose="020F0502020204030204" pitchFamily="34" charset="0"/>
              </a:rPr>
              <a:t>kulttuuria</a:t>
            </a:r>
          </a:p>
          <a:p>
            <a:pPr lvl="1"/>
            <a:r>
              <a:rPr lang="fi-FI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lasten omien kokemusten ja näkemysten merkitys</a:t>
            </a:r>
            <a:endParaRPr lang="fi-FI" sz="1800" dirty="0" smtClean="0"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Mirka Kuula / 2.5.2017, Helsinki</a:t>
            </a:r>
          </a:p>
        </p:txBody>
      </p:sp>
    </p:spTree>
    <p:extLst>
      <p:ext uri="{BB962C8B-B14F-4D97-AF65-F5344CB8AC3E}">
        <p14:creationId xmlns:p14="http://schemas.microsoft.com/office/powerpoint/2010/main" val="8110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</a:rPr>
              <a:t>Lasten köyhyyskokemuksia koskeva tutkimus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i-FI" sz="2000" dirty="0" smtClean="0">
                <a:latin typeface="Calibri" panose="020F0502020204030204" pitchFamily="34" charset="0"/>
              </a:rPr>
              <a:t>Lapsiköyhyyttä tutkitaan yhä useammin köyhien lasten omasta näkökulmasta käsin</a:t>
            </a:r>
            <a:endParaRPr lang="fi-FI" sz="20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fi-FI" sz="1800" dirty="0" smtClean="0">
                <a:latin typeface="Calibri" panose="020F0502020204030204" pitchFamily="34" charset="0"/>
              </a:rPr>
              <a:t>kiinnostuksenkohteena köyhyyden eletyt kokemukset</a:t>
            </a:r>
          </a:p>
          <a:p>
            <a:pPr lvl="1"/>
            <a:r>
              <a:rPr lang="fi-FI" sz="1800" dirty="0" smtClean="0">
                <a:latin typeface="Calibri" panose="020F0502020204030204" pitchFamily="34" charset="0"/>
              </a:rPr>
              <a:t>kysytään lapsilta </a:t>
            </a:r>
            <a:r>
              <a:rPr lang="fi-FI" sz="1800" dirty="0">
                <a:latin typeface="Calibri" panose="020F0502020204030204" pitchFamily="34" charset="0"/>
              </a:rPr>
              <a:t>itseltään, miten he köyhyyden kokevat ja miten se vaikuttaa heidän </a:t>
            </a:r>
            <a:r>
              <a:rPr lang="fi-FI" sz="1800" dirty="0" smtClean="0">
                <a:latin typeface="Calibri" panose="020F0502020204030204" pitchFamily="34" charset="0"/>
              </a:rPr>
              <a:t>arkeensa</a:t>
            </a:r>
            <a:endParaRPr lang="fi-FI" sz="1800" dirty="0">
              <a:latin typeface="Calibri" panose="020F0502020204030204" pitchFamily="34" charset="0"/>
            </a:endParaRPr>
          </a:p>
          <a:p>
            <a:pPr lvl="1"/>
            <a:r>
              <a:rPr lang="fi-FI" sz="1800" dirty="0" smtClean="0">
                <a:latin typeface="Calibri" panose="020F0502020204030204" pitchFamily="34" charset="0"/>
              </a:rPr>
              <a:t>esim</a:t>
            </a:r>
            <a:r>
              <a:rPr lang="fi-FI" sz="1800" dirty="0">
                <a:latin typeface="Calibri" panose="020F0502020204030204" pitchFamily="34" charset="0"/>
              </a:rPr>
              <a:t>. Isossa-Britanniassa, Yhdysvalloissa, Ruotsissa, Norjassa ja Alankomaissa (mutta ei Suomessa</a:t>
            </a:r>
            <a:r>
              <a:rPr lang="fi-FI" sz="1800" dirty="0" smtClean="0">
                <a:latin typeface="Calibri" panose="020F0502020204030204" pitchFamily="34" charset="0"/>
              </a:rPr>
              <a:t>!)</a:t>
            </a:r>
            <a:endParaRPr lang="fi-FI" sz="1800" dirty="0">
              <a:latin typeface="Calibri" panose="020F0502020204030204" pitchFamily="34" charset="0"/>
            </a:endParaRP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l</a:t>
            </a:r>
            <a:r>
              <a:rPr lang="fi-FI" sz="1800" dirty="0" smtClean="0">
                <a:latin typeface="Calibri" panose="020F0502020204030204" pitchFamily="34" charset="0"/>
              </a:rPr>
              <a:t>aadullisia haastattelututkimuksia</a:t>
            </a:r>
            <a:endParaRPr lang="fi-FI" sz="1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fi-FI" sz="1800" dirty="0"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Mirka Kuula / 2.5.2017, Helsinki</a:t>
            </a:r>
          </a:p>
        </p:txBody>
      </p:sp>
    </p:spTree>
    <p:extLst>
      <p:ext uri="{BB962C8B-B14F-4D97-AF65-F5344CB8AC3E}">
        <p14:creationId xmlns:p14="http://schemas.microsoft.com/office/powerpoint/2010/main" val="298983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</a:rPr>
              <a:t>Aiempien tutkimusten tuloksia lasten köyhyyskokemuksista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200" dirty="0" smtClean="0">
                <a:latin typeface="Calibri" panose="020F0502020204030204" pitchFamily="34" charset="0"/>
              </a:rPr>
              <a:t>Köyhyyden seuraukset lapsille ennen kaikkea </a:t>
            </a:r>
            <a:r>
              <a:rPr lang="fi-FI" sz="2200" i="1" dirty="0" smtClean="0">
                <a:latin typeface="Calibri" panose="020F0502020204030204" pitchFamily="34" charset="0"/>
              </a:rPr>
              <a:t>sosiaalisia</a:t>
            </a:r>
          </a:p>
          <a:p>
            <a:pPr lvl="1"/>
            <a:r>
              <a:rPr lang="fi-FI" sz="1900" dirty="0" smtClean="0">
                <a:latin typeface="Calibri" panose="020F0502020204030204" pitchFamily="34" charset="0"/>
              </a:rPr>
              <a:t>vertaissuhteet ja kaverit</a:t>
            </a:r>
          </a:p>
          <a:p>
            <a:pPr lvl="1"/>
            <a:r>
              <a:rPr lang="fi-FI" sz="1900" dirty="0">
                <a:latin typeface="Calibri" panose="020F0502020204030204" pitchFamily="34" charset="0"/>
              </a:rPr>
              <a:t>k</a:t>
            </a:r>
            <a:r>
              <a:rPr lang="fi-FI" sz="1900" dirty="0" smtClean="0">
                <a:latin typeface="Calibri" panose="020F0502020204030204" pitchFamily="34" charset="0"/>
              </a:rPr>
              <a:t>oulu ja vapaa-aika</a:t>
            </a:r>
          </a:p>
          <a:p>
            <a:pPr lvl="1"/>
            <a:r>
              <a:rPr lang="fi-FI" sz="1900" dirty="0" smtClean="0">
                <a:latin typeface="Calibri" panose="020F0502020204030204" pitchFamily="34" charset="0"/>
              </a:rPr>
              <a:t>perhesuhteet ja ilmapiiri kotona</a:t>
            </a:r>
          </a:p>
          <a:p>
            <a:pPr lvl="1"/>
            <a:r>
              <a:rPr lang="fi-FI" sz="1900" dirty="0">
                <a:latin typeface="Calibri" panose="020F0502020204030204" pitchFamily="34" charset="0"/>
              </a:rPr>
              <a:t>o</a:t>
            </a:r>
            <a:r>
              <a:rPr lang="fi-FI" sz="1900" dirty="0" smtClean="0">
                <a:latin typeface="Calibri" panose="020F0502020204030204" pitchFamily="34" charset="0"/>
              </a:rPr>
              <a:t>sallisuuden ja vaikuttamisen mahdollisuudet </a:t>
            </a:r>
          </a:p>
          <a:p>
            <a:pPr marL="457200" lvl="1" indent="0">
              <a:buNone/>
            </a:pPr>
            <a:endParaRPr lang="fi-FI" sz="1800" dirty="0">
              <a:latin typeface="Calibri" panose="020F0502020204030204" pitchFamily="34" charset="0"/>
            </a:endParaRPr>
          </a:p>
          <a:p>
            <a:r>
              <a:rPr lang="fi-FI" sz="2200" dirty="0" smtClean="0">
                <a:latin typeface="Calibri" panose="020F0502020204030204" pitchFamily="34" charset="0"/>
              </a:rPr>
              <a:t>Köyhyydellä lisäksi </a:t>
            </a:r>
            <a:r>
              <a:rPr lang="fi-FI" sz="2200" i="1" dirty="0" smtClean="0">
                <a:latin typeface="Calibri" panose="020F0502020204030204" pitchFamily="34" charset="0"/>
              </a:rPr>
              <a:t>emotionaalisia seurauksia </a:t>
            </a:r>
          </a:p>
          <a:p>
            <a:pPr lvl="1"/>
            <a:r>
              <a:rPr lang="fi-FI" sz="1900" dirty="0" smtClean="0">
                <a:latin typeface="Calibri" panose="020F0502020204030204" pitchFamily="34" charset="0"/>
              </a:rPr>
              <a:t>subjektiivinen hyvinvointi, henkinen kuormitus ja huolen kantaminen</a:t>
            </a:r>
          </a:p>
          <a:p>
            <a:pPr lvl="1"/>
            <a:r>
              <a:rPr lang="fi-FI" sz="1900" dirty="0">
                <a:latin typeface="Calibri" panose="020F0502020204030204" pitchFamily="34" charset="0"/>
              </a:rPr>
              <a:t>n</a:t>
            </a:r>
            <a:r>
              <a:rPr lang="fi-FI" sz="1900" dirty="0" smtClean="0">
                <a:latin typeface="Calibri" panose="020F0502020204030204" pitchFamily="34" charset="0"/>
              </a:rPr>
              <a:t>egatiiviset tunteet </a:t>
            </a:r>
          </a:p>
          <a:p>
            <a:pPr lvl="1"/>
            <a:r>
              <a:rPr lang="fi-FI" sz="1900" dirty="0" smtClean="0">
                <a:latin typeface="Calibri" panose="020F0502020204030204" pitchFamily="34" charset="0"/>
              </a:rPr>
              <a:t>itsetunto, käsitys itsestä ja omista mahdollisuuksista</a:t>
            </a:r>
          </a:p>
          <a:p>
            <a:pPr marL="457200" lvl="1" indent="0">
              <a:buNone/>
            </a:pPr>
            <a:endParaRPr lang="fi-FI" sz="1800" dirty="0" smtClean="0">
              <a:latin typeface="Calibri" panose="020F0502020204030204" pitchFamily="34" charset="0"/>
            </a:endParaRPr>
          </a:p>
          <a:p>
            <a:r>
              <a:rPr lang="fi-FI" sz="2200" dirty="0" smtClean="0">
                <a:latin typeface="Calibri" panose="020F0502020204030204" pitchFamily="34" charset="0"/>
              </a:rPr>
              <a:t>Köyhyys voi olla myös </a:t>
            </a:r>
            <a:r>
              <a:rPr lang="fi-FI" sz="2200" i="1" dirty="0" smtClean="0">
                <a:latin typeface="Calibri" panose="020F0502020204030204" pitchFamily="34" charset="0"/>
              </a:rPr>
              <a:t>taloudellista ja materiaalista puutetta </a:t>
            </a:r>
          </a:p>
          <a:p>
            <a:pPr lvl="1"/>
            <a:r>
              <a:rPr lang="fi-FI" sz="1900" dirty="0" smtClean="0">
                <a:latin typeface="Calibri" panose="020F0502020204030204" pitchFamily="34" charset="0"/>
              </a:rPr>
              <a:t>esim. riittävä ravinto, asuminen, kunnollinen vaatetus, kouluun liittyvät kulut, terveydenhoitoon pääsy jne.</a:t>
            </a:r>
          </a:p>
          <a:p>
            <a:pPr lvl="1"/>
            <a:endParaRPr lang="fi-FI" sz="1800" dirty="0" smtClean="0">
              <a:latin typeface="Calibri" panose="020F0502020204030204" pitchFamily="34" charset="0"/>
            </a:endParaRPr>
          </a:p>
          <a:p>
            <a:r>
              <a:rPr lang="fi-FI" sz="2200" dirty="0" smtClean="0">
                <a:latin typeface="Calibri" panose="020F0502020204030204" pitchFamily="34" charset="0"/>
              </a:rPr>
              <a:t>Lasten </a:t>
            </a:r>
            <a:r>
              <a:rPr lang="fi-FI" sz="2200" dirty="0">
                <a:latin typeface="Calibri" panose="020F0502020204030204" pitchFamily="34" charset="0"/>
              </a:rPr>
              <a:t>kokemusten erilaisuus </a:t>
            </a:r>
            <a:r>
              <a:rPr lang="fi-FI" sz="2200" dirty="0" smtClean="0">
                <a:latin typeface="Calibri" panose="020F0502020204030204" pitchFamily="34" charset="0"/>
              </a:rPr>
              <a:t>ja erilaiset selviytymiskeinot</a:t>
            </a:r>
            <a:endParaRPr lang="fi-FI" sz="2200" dirty="0"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Mirka Kuula / 2.5.2017, Helsinki</a:t>
            </a:r>
          </a:p>
        </p:txBody>
      </p:sp>
    </p:spTree>
    <p:extLst>
      <p:ext uri="{BB962C8B-B14F-4D97-AF65-F5344CB8AC3E}">
        <p14:creationId xmlns:p14="http://schemas.microsoft.com/office/powerpoint/2010/main" val="332018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</a:rPr>
              <a:t>Lasten kokemuksia köyhyydestä - väitöskirjatutkimus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fi-FI" sz="2000" dirty="0" smtClean="0">
                <a:latin typeface="Calibri" panose="020F0502020204030204" pitchFamily="34" charset="0"/>
              </a:rPr>
              <a:t>Tutkimuksessa selvitetään: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Millaista on pienituloisessa perheessä elävän lapsen arki?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Minkälaisia merkityksiä lapset antavat perheen pienituloisuudelle</a:t>
            </a:r>
            <a:r>
              <a:rPr lang="fi-FI" sz="1800" dirty="0" smtClean="0">
                <a:latin typeface="Calibri" panose="020F0502020204030204" pitchFamily="34" charset="0"/>
              </a:rPr>
              <a:t>?</a:t>
            </a:r>
          </a:p>
          <a:p>
            <a:pPr lvl="1"/>
            <a:endParaRPr lang="fi-FI" sz="1800" dirty="0" smtClean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Laadullinen tutkimus </a:t>
            </a:r>
            <a:r>
              <a:rPr lang="fi-FI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i-FI" sz="2000" dirty="0" smtClean="0">
                <a:latin typeface="Calibri" panose="020F0502020204030204" pitchFamily="34" charset="0"/>
              </a:rPr>
              <a:t>lasten kokemukset, fenomenologis-hermeneuttinen tutkimusote</a:t>
            </a:r>
          </a:p>
          <a:p>
            <a:endParaRPr lang="fi-FI" sz="2000" dirty="0" smtClean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Tutkimusaineisto: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a</a:t>
            </a:r>
            <a:r>
              <a:rPr lang="fi-FI" sz="1800" dirty="0" smtClean="0">
                <a:latin typeface="Calibri" panose="020F0502020204030204" pitchFamily="34" charset="0"/>
              </a:rPr>
              <a:t>voimet teemahaastattelut</a:t>
            </a:r>
          </a:p>
          <a:p>
            <a:pPr lvl="1"/>
            <a:r>
              <a:rPr lang="fi-FI" sz="1800" dirty="0" smtClean="0">
                <a:latin typeface="Calibri" panose="020F0502020204030204" pitchFamily="34" charset="0"/>
              </a:rPr>
              <a:t>peruskouluikäisiä lapset, joiden perheet saaneet toimeentulotukea</a:t>
            </a:r>
          </a:p>
          <a:p>
            <a:pPr lvl="1"/>
            <a:r>
              <a:rPr lang="fi-FI" sz="1800" dirty="0" smtClean="0">
                <a:latin typeface="Calibri" panose="020F0502020204030204" pitchFamily="34" charset="0"/>
              </a:rPr>
              <a:t>haastatteluissa käsitellään lasten arkeen ja hyvinvointiin liittyviä teemoja (esim. sosiaaliset suhteet, koulu, vapaa-aika, perheen taloudellinen asema jne.)</a:t>
            </a:r>
            <a:endParaRPr lang="fi-FI" sz="1800" dirty="0"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Mirka Kuula / 2.5.2017, Helsinki</a:t>
            </a:r>
          </a:p>
        </p:txBody>
      </p:sp>
    </p:spTree>
    <p:extLst>
      <p:ext uri="{BB962C8B-B14F-4D97-AF65-F5344CB8AC3E}">
        <p14:creationId xmlns:p14="http://schemas.microsoft.com/office/powerpoint/2010/main" val="14556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</a:rPr>
              <a:t>Miksi köyhyyttä on tärkeää tutkia lasten omasta näkökulmasta käsin?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latin typeface="Calibri" panose="020F0502020204030204" pitchFamily="34" charset="0"/>
              </a:rPr>
              <a:t>Enemmän tietoa ja moninaisempi kuva köyhyydestä</a:t>
            </a:r>
          </a:p>
          <a:p>
            <a:pPr marL="0" indent="0">
              <a:buNone/>
            </a:pPr>
            <a:endParaRPr lang="fi-FI" sz="2000" dirty="0" smtClean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Pelkkien aikuislähtöisten tutkimusmenetelmien ja käsitteiden käyttö sopivat huonosti lasten kokemusten ja näkemysten tutkimiseen</a:t>
            </a:r>
          </a:p>
          <a:p>
            <a:endParaRPr lang="fi-FI" sz="2000" dirty="0" smtClean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Lasten köyhyyskokemuksia ei ole tarkoituksenmukaista, eikä edes oikeutettua, tutkia ainoastaan aikuisilta kysymällä</a:t>
            </a:r>
            <a:endParaRPr lang="fi-FI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Lapsilta saadun tiedon avulla voidaan kehittää entistä parempia keinoja lapsiköyhyyteen puuttumiseen ja lasten aseman parantamiseen</a:t>
            </a:r>
          </a:p>
          <a:p>
            <a:pPr marL="0" indent="0">
              <a:buNone/>
            </a:pPr>
            <a:endParaRPr lang="fi-FI" sz="2000" dirty="0" smtClean="0">
              <a:latin typeface="Calibri" panose="020F0502020204030204" pitchFamily="34" charset="0"/>
            </a:endParaRPr>
          </a:p>
          <a:p>
            <a:r>
              <a:rPr lang="fi-FI" sz="2000" dirty="0" smtClean="0">
                <a:latin typeface="Calibri" panose="020F0502020204030204" pitchFamily="34" charset="0"/>
              </a:rPr>
              <a:t>Lapset itse ovat parhaita asiantuntijoita kertomaan omasta elämästään ja siihen liittyvistä asioista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Mirka Kuula / 2.5.2017, Helsinki</a:t>
            </a:r>
          </a:p>
        </p:txBody>
      </p:sp>
    </p:spTree>
    <p:extLst>
      <p:ext uri="{BB962C8B-B14F-4D97-AF65-F5344CB8AC3E}">
        <p14:creationId xmlns:p14="http://schemas.microsoft.com/office/powerpoint/2010/main" val="54032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65786"/>
            <a:ext cx="8218488" cy="4791405"/>
          </a:xfrm>
        </p:spPr>
        <p:txBody>
          <a:bodyPr>
            <a:normAutofit/>
          </a:bodyPr>
          <a:lstStyle/>
          <a:p>
            <a:pPr algn="ctr"/>
            <a:r>
              <a:rPr lang="fi-FI" sz="4800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Kiitos!</a:t>
            </a:r>
            <a:endParaRPr lang="fi-FI" sz="480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60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>
                <a:latin typeface="Calibri" panose="020F0502020204030204" pitchFamily="34" charset="0"/>
              </a:rPr>
              <a:t>Kirjallisuus:</a:t>
            </a:r>
            <a:endParaRPr lang="fi-FI" sz="3200" dirty="0">
              <a:latin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467545" y="1340769"/>
            <a:ext cx="8208144" cy="5159516"/>
          </a:xfrm>
        </p:spPr>
        <p:txBody>
          <a:bodyPr numCol="1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Attree, Pamela. 2006. “The Social </a:t>
            </a:r>
            <a:r>
              <a:rPr lang="fi-FI" sz="1200" dirty="0" err="1">
                <a:latin typeface="Calibri Light" panose="020F0302020204030204" pitchFamily="34" charset="0"/>
              </a:rPr>
              <a:t>Costs</a:t>
            </a:r>
            <a:r>
              <a:rPr lang="fi-FI" sz="1200" dirty="0">
                <a:latin typeface="Calibri Light" panose="020F0302020204030204" pitchFamily="34" charset="0"/>
              </a:rPr>
              <a:t> of Child </a:t>
            </a:r>
            <a:r>
              <a:rPr lang="fi-FI" sz="1200" dirty="0" err="1">
                <a:latin typeface="Calibri Light" panose="020F0302020204030204" pitchFamily="34" charset="0"/>
              </a:rPr>
              <a:t>Poverty</a:t>
            </a:r>
            <a:r>
              <a:rPr lang="fi-FI" sz="1200" dirty="0">
                <a:latin typeface="Calibri Light" panose="020F0302020204030204" pitchFamily="34" charset="0"/>
              </a:rPr>
              <a:t>: A </a:t>
            </a:r>
            <a:r>
              <a:rPr lang="fi-FI" sz="1200" dirty="0" err="1">
                <a:latin typeface="Calibri Light" panose="020F0302020204030204" pitchFamily="34" charset="0"/>
              </a:rPr>
              <a:t>Systematic</a:t>
            </a:r>
            <a:r>
              <a:rPr lang="fi-FI" sz="1200" dirty="0">
                <a:latin typeface="Calibri Light" panose="020F0302020204030204" pitchFamily="34" charset="0"/>
              </a:rPr>
              <a:t> Review of </a:t>
            </a:r>
            <a:r>
              <a:rPr lang="fi-FI" sz="1200" dirty="0" err="1">
                <a:latin typeface="Calibri Light" panose="020F0302020204030204" pitchFamily="34" charset="0"/>
              </a:rPr>
              <a:t>the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Qualitative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Evidence</a:t>
            </a:r>
            <a:r>
              <a:rPr lang="fi-FI" sz="1200" dirty="0">
                <a:latin typeface="Calibri Light" panose="020F0302020204030204" pitchFamily="34" charset="0"/>
              </a:rPr>
              <a:t>.” </a:t>
            </a:r>
            <a:r>
              <a:rPr lang="fi-FI" sz="1200" i="1" dirty="0">
                <a:latin typeface="Calibri Light" panose="020F0302020204030204" pitchFamily="34" charset="0"/>
              </a:rPr>
              <a:t>Children and Society</a:t>
            </a:r>
            <a:r>
              <a:rPr lang="fi-FI" sz="1200" dirty="0">
                <a:latin typeface="Calibri Light" panose="020F0302020204030204" pitchFamily="34" charset="0"/>
              </a:rPr>
              <a:t> 20(1):54–66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 err="1">
                <a:latin typeface="Calibri Light" panose="020F0302020204030204" pitchFamily="34" charset="0"/>
              </a:rPr>
              <a:t>Corsaro</a:t>
            </a:r>
            <a:r>
              <a:rPr lang="fi-FI" sz="1200" dirty="0">
                <a:latin typeface="Calibri Light" panose="020F0302020204030204" pitchFamily="34" charset="0"/>
              </a:rPr>
              <a:t>, William A. 2005. </a:t>
            </a:r>
            <a:r>
              <a:rPr lang="fi-FI" sz="1200" i="1" dirty="0">
                <a:latin typeface="Calibri Light" panose="020F0302020204030204" pitchFamily="34" charset="0"/>
              </a:rPr>
              <a:t>The Sociology of </a:t>
            </a:r>
            <a:r>
              <a:rPr lang="fi-FI" sz="1200" i="1" dirty="0" err="1">
                <a:latin typeface="Calibri Light" panose="020F0302020204030204" pitchFamily="34" charset="0"/>
              </a:rPr>
              <a:t>Childhood</a:t>
            </a:r>
            <a:r>
              <a:rPr lang="fi-FI" sz="1200" dirty="0">
                <a:latin typeface="Calibri Light" panose="020F0302020204030204" pitchFamily="34" charset="0"/>
              </a:rPr>
              <a:t>. London: Sage Publications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Fortier, Sandra M. 2006. “On </a:t>
            </a:r>
            <a:r>
              <a:rPr lang="fi-FI" sz="1200" dirty="0" err="1">
                <a:latin typeface="Calibri Light" panose="020F0302020204030204" pitchFamily="34" charset="0"/>
              </a:rPr>
              <a:t>Being</a:t>
            </a:r>
            <a:r>
              <a:rPr lang="fi-FI" sz="1200" dirty="0">
                <a:latin typeface="Calibri Light" panose="020F0302020204030204" pitchFamily="34" charset="0"/>
              </a:rPr>
              <a:t> a Poor Child in America.” </a:t>
            </a:r>
            <a:r>
              <a:rPr lang="fi-FI" sz="1200" i="1" dirty="0">
                <a:latin typeface="Calibri Light" panose="020F0302020204030204" pitchFamily="34" charset="0"/>
              </a:rPr>
              <a:t>Journal of Children and </a:t>
            </a:r>
            <a:r>
              <a:rPr lang="fi-FI" sz="1200" i="1" dirty="0" err="1">
                <a:latin typeface="Calibri Light" panose="020F0302020204030204" pitchFamily="34" charset="0"/>
              </a:rPr>
              <a:t>Poverty</a:t>
            </a:r>
            <a:r>
              <a:rPr lang="fi-FI" sz="1200" dirty="0">
                <a:latin typeface="Calibri Light" panose="020F0302020204030204" pitchFamily="34" charset="0"/>
              </a:rPr>
              <a:t> 12(2):113–28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Hakovirta, Mia and Minna Rantalaiho. 2012. </a:t>
            </a:r>
            <a:r>
              <a:rPr lang="fi-FI" sz="1200" i="1" dirty="0">
                <a:latin typeface="Calibri Light" panose="020F0302020204030204" pitchFamily="34" charset="0"/>
              </a:rPr>
              <a:t>Taloudellinen </a:t>
            </a:r>
            <a:r>
              <a:rPr lang="fi-FI" sz="1200" i="1" dirty="0" smtClean="0">
                <a:latin typeface="Calibri Light" panose="020F0302020204030204" pitchFamily="34" charset="0"/>
              </a:rPr>
              <a:t>eriarvoisuus </a:t>
            </a:r>
            <a:r>
              <a:rPr lang="fi-FI" sz="1200" i="1" dirty="0">
                <a:latin typeface="Calibri Light" panose="020F0302020204030204" pitchFamily="34" charset="0"/>
              </a:rPr>
              <a:t>l</a:t>
            </a:r>
            <a:r>
              <a:rPr lang="fi-FI" sz="1200" i="1" dirty="0" smtClean="0">
                <a:latin typeface="Calibri Light" panose="020F0302020204030204" pitchFamily="34" charset="0"/>
              </a:rPr>
              <a:t>asten </a:t>
            </a:r>
            <a:r>
              <a:rPr lang="fi-FI" sz="1200" i="1" dirty="0">
                <a:latin typeface="Calibri Light" panose="020F0302020204030204" pitchFamily="34" charset="0"/>
              </a:rPr>
              <a:t>a</a:t>
            </a:r>
            <a:r>
              <a:rPr lang="fi-FI" sz="1200" i="1" dirty="0" smtClean="0">
                <a:latin typeface="Calibri Light" panose="020F0302020204030204" pitchFamily="34" charset="0"/>
              </a:rPr>
              <a:t>rjessa</a:t>
            </a:r>
            <a:r>
              <a:rPr lang="fi-FI" sz="1200" dirty="0">
                <a:latin typeface="Calibri Light" panose="020F0302020204030204" pitchFamily="34" charset="0"/>
              </a:rPr>
              <a:t>. Helsinki: Kelan tutkimusosasto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Harju, Anne. 2008. </a:t>
            </a:r>
            <a:r>
              <a:rPr lang="fi-FI" sz="1200" i="1" dirty="0" err="1">
                <a:latin typeface="Calibri Light" panose="020F0302020204030204" pitchFamily="34" charset="0"/>
              </a:rPr>
              <a:t>Barns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v</a:t>
            </a:r>
            <a:r>
              <a:rPr lang="fi-FI" sz="1200" i="1" dirty="0" err="1" smtClean="0">
                <a:latin typeface="Calibri Light" panose="020F0302020204030204" pitchFamily="34" charset="0"/>
              </a:rPr>
              <a:t>ardag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m</a:t>
            </a:r>
            <a:r>
              <a:rPr lang="fi-FI" sz="1200" i="1" dirty="0" err="1" smtClean="0">
                <a:latin typeface="Calibri Light" panose="020F0302020204030204" pitchFamily="34" charset="0"/>
              </a:rPr>
              <a:t>ed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k</a:t>
            </a:r>
            <a:r>
              <a:rPr lang="fi-FI" sz="1200" i="1" dirty="0" err="1" smtClean="0">
                <a:latin typeface="Calibri Light" panose="020F0302020204030204" pitchFamily="34" charset="0"/>
              </a:rPr>
              <a:t>napp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>
                <a:latin typeface="Calibri Light" panose="020F0302020204030204" pitchFamily="34" charset="0"/>
              </a:rPr>
              <a:t>e</a:t>
            </a:r>
            <a:r>
              <a:rPr lang="fi-FI" sz="1200" i="1" dirty="0" smtClean="0">
                <a:latin typeface="Calibri Light" panose="020F0302020204030204" pitchFamily="34" charset="0"/>
              </a:rPr>
              <a:t>konomi</a:t>
            </a:r>
            <a:r>
              <a:rPr lang="fi-FI" sz="1200" i="1" dirty="0">
                <a:latin typeface="Calibri Light" panose="020F0302020204030204" pitchFamily="34" charset="0"/>
              </a:rPr>
              <a:t>. En </a:t>
            </a:r>
            <a:r>
              <a:rPr lang="fi-FI" sz="1200" i="1" dirty="0" err="1">
                <a:latin typeface="Calibri Light" panose="020F0302020204030204" pitchFamily="34" charset="0"/>
              </a:rPr>
              <a:t>s</a:t>
            </a:r>
            <a:r>
              <a:rPr lang="fi-FI" sz="1200" i="1" dirty="0" err="1" smtClean="0">
                <a:latin typeface="Calibri Light" panose="020F0302020204030204" pitchFamily="34" charset="0"/>
              </a:rPr>
              <a:t>tudie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o</a:t>
            </a:r>
            <a:r>
              <a:rPr lang="fi-FI" sz="1200" i="1" dirty="0" err="1" smtClean="0">
                <a:latin typeface="Calibri Light" panose="020F0302020204030204" pitchFamily="34" charset="0"/>
              </a:rPr>
              <a:t>m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b</a:t>
            </a:r>
            <a:r>
              <a:rPr lang="fi-FI" sz="1200" i="1" dirty="0" err="1" smtClean="0">
                <a:latin typeface="Calibri Light" panose="020F0302020204030204" pitchFamily="34" charset="0"/>
              </a:rPr>
              <a:t>arns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e</a:t>
            </a:r>
            <a:r>
              <a:rPr lang="fi-FI" sz="1200" i="1" dirty="0" err="1" smtClean="0">
                <a:latin typeface="Calibri Light" panose="020F0302020204030204" pitchFamily="34" charset="0"/>
              </a:rPr>
              <a:t>rfarenheter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o</a:t>
            </a:r>
            <a:r>
              <a:rPr lang="fi-FI" sz="1200" i="1" dirty="0" err="1" smtClean="0">
                <a:latin typeface="Calibri Light" panose="020F0302020204030204" pitchFamily="34" charset="0"/>
              </a:rPr>
              <a:t>ch</a:t>
            </a:r>
            <a:r>
              <a:rPr lang="fi-FI" sz="1200" i="1" dirty="0" smtClean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s</a:t>
            </a:r>
            <a:r>
              <a:rPr lang="fi-FI" sz="1200" i="1" dirty="0" err="1" smtClean="0">
                <a:latin typeface="Calibri Light" panose="020F0302020204030204" pitchFamily="34" charset="0"/>
              </a:rPr>
              <a:t>trategier</a:t>
            </a:r>
            <a:r>
              <a:rPr lang="fi-FI" sz="1200" i="1" dirty="0">
                <a:latin typeface="Calibri Light" panose="020F0302020204030204" pitchFamily="34" charset="0"/>
              </a:rPr>
              <a:t>.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Växjö</a:t>
            </a:r>
            <a:r>
              <a:rPr lang="fi-FI" sz="1200" dirty="0">
                <a:latin typeface="Calibri Light" panose="020F0302020204030204" pitchFamily="34" charset="0"/>
              </a:rPr>
              <a:t>: </a:t>
            </a:r>
            <a:r>
              <a:rPr lang="fi-FI" sz="1200" dirty="0" err="1">
                <a:latin typeface="Calibri Light" panose="020F0302020204030204" pitchFamily="34" charset="0"/>
              </a:rPr>
              <a:t>Växjö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University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Harju, Anne and Anne Brita Thorød. 2011. “Child </a:t>
            </a:r>
            <a:r>
              <a:rPr lang="fi-FI" sz="1200" dirty="0" err="1">
                <a:latin typeface="Calibri Light" panose="020F0302020204030204" pitchFamily="34" charset="0"/>
              </a:rPr>
              <a:t>Poverty</a:t>
            </a:r>
            <a:r>
              <a:rPr lang="fi-FI" sz="1200" dirty="0">
                <a:latin typeface="Calibri Light" panose="020F0302020204030204" pitchFamily="34" charset="0"/>
              </a:rPr>
              <a:t> in a </a:t>
            </a:r>
            <a:r>
              <a:rPr lang="fi-FI" sz="1200" dirty="0" err="1">
                <a:latin typeface="Calibri Light" panose="020F0302020204030204" pitchFamily="34" charset="0"/>
              </a:rPr>
              <a:t>Scandinavian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Welfare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Context-from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Children’s</a:t>
            </a:r>
            <a:r>
              <a:rPr lang="fi-FI" sz="1200" dirty="0">
                <a:latin typeface="Calibri Light" panose="020F0302020204030204" pitchFamily="34" charset="0"/>
              </a:rPr>
              <a:t> Point of </a:t>
            </a:r>
            <a:r>
              <a:rPr lang="fi-FI" sz="1200" dirty="0" err="1">
                <a:latin typeface="Calibri Light" panose="020F0302020204030204" pitchFamily="34" charset="0"/>
              </a:rPr>
              <a:t>View</a:t>
            </a:r>
            <a:r>
              <a:rPr lang="fi-FI" sz="1200" dirty="0">
                <a:latin typeface="Calibri Light" panose="020F0302020204030204" pitchFamily="34" charset="0"/>
              </a:rPr>
              <a:t>.” </a:t>
            </a:r>
            <a:r>
              <a:rPr lang="fi-FI" sz="1200" i="1" dirty="0">
                <a:latin typeface="Calibri Light" panose="020F0302020204030204" pitchFamily="34" charset="0"/>
              </a:rPr>
              <a:t>Child </a:t>
            </a:r>
            <a:r>
              <a:rPr lang="fi-FI" sz="1200" i="1" dirty="0" err="1">
                <a:latin typeface="Calibri Light" panose="020F0302020204030204" pitchFamily="34" charset="0"/>
              </a:rPr>
              <a:t>Indicators</a:t>
            </a:r>
            <a:r>
              <a:rPr lang="fi-FI" sz="1200" i="1" dirty="0">
                <a:latin typeface="Calibri Light" panose="020F0302020204030204" pitchFamily="34" charset="0"/>
              </a:rPr>
              <a:t> Research</a:t>
            </a:r>
            <a:r>
              <a:rPr lang="fi-FI" sz="1200" dirty="0">
                <a:latin typeface="Calibri Light" panose="020F0302020204030204" pitchFamily="34" charset="0"/>
              </a:rPr>
              <a:t> 4(2):283–299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 smtClean="0">
                <a:latin typeface="Calibri Light" panose="020F0302020204030204" pitchFamily="34" charset="0"/>
              </a:rPr>
              <a:t>Van </a:t>
            </a:r>
            <a:r>
              <a:rPr lang="fi-FI" sz="1200" dirty="0">
                <a:latin typeface="Calibri Light" panose="020F0302020204030204" pitchFamily="34" charset="0"/>
              </a:rPr>
              <a:t>Der Hoek, Tamara. 2005. </a:t>
            </a:r>
            <a:r>
              <a:rPr lang="fi-FI" sz="1200" i="1" dirty="0">
                <a:latin typeface="Calibri Light" panose="020F0302020204030204" pitchFamily="34" charset="0"/>
              </a:rPr>
              <a:t>Through </a:t>
            </a:r>
            <a:r>
              <a:rPr lang="fi-FI" sz="1200" i="1" dirty="0" err="1">
                <a:latin typeface="Calibri Light" panose="020F0302020204030204" pitchFamily="34" charset="0"/>
              </a:rPr>
              <a:t>Children’s</a:t>
            </a:r>
            <a:r>
              <a:rPr lang="fi-FI" sz="1200" i="1" dirty="0">
                <a:latin typeface="Calibri Light" panose="020F0302020204030204" pitchFamily="34" charset="0"/>
              </a:rPr>
              <a:t> Eyes: An </a:t>
            </a:r>
            <a:r>
              <a:rPr lang="fi-FI" sz="1200" i="1" dirty="0" err="1">
                <a:latin typeface="Calibri Light" panose="020F0302020204030204" pitchFamily="34" charset="0"/>
              </a:rPr>
              <a:t>Initial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Study</a:t>
            </a:r>
            <a:r>
              <a:rPr lang="fi-FI" sz="1200" i="1" dirty="0">
                <a:latin typeface="Calibri Light" panose="020F0302020204030204" pitchFamily="34" charset="0"/>
              </a:rPr>
              <a:t> of </a:t>
            </a:r>
            <a:r>
              <a:rPr lang="fi-FI" sz="1200" i="1" dirty="0" err="1">
                <a:latin typeface="Calibri Light" panose="020F0302020204030204" pitchFamily="34" charset="0"/>
              </a:rPr>
              <a:t>Children’s</a:t>
            </a:r>
            <a:r>
              <a:rPr lang="fi-FI" sz="1200" i="1" dirty="0">
                <a:latin typeface="Calibri Light" panose="020F0302020204030204" pitchFamily="34" charset="0"/>
              </a:rPr>
              <a:t> Personal </a:t>
            </a:r>
            <a:r>
              <a:rPr lang="fi-FI" sz="1200" i="1" dirty="0" err="1">
                <a:latin typeface="Calibri Light" panose="020F0302020204030204" pitchFamily="34" charset="0"/>
              </a:rPr>
              <a:t>Experiences</a:t>
            </a:r>
            <a:r>
              <a:rPr lang="fi-FI" sz="1200" i="1" dirty="0">
                <a:latin typeface="Calibri Light" panose="020F0302020204030204" pitchFamily="34" charset="0"/>
              </a:rPr>
              <a:t> and </a:t>
            </a:r>
            <a:r>
              <a:rPr lang="fi-FI" sz="1200" i="1" dirty="0" err="1">
                <a:latin typeface="Calibri Light" panose="020F0302020204030204" pitchFamily="34" charset="0"/>
              </a:rPr>
              <a:t>Coping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Strategies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Growing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Up</a:t>
            </a:r>
            <a:r>
              <a:rPr lang="fi-FI" sz="1200" i="1" dirty="0">
                <a:latin typeface="Calibri Light" panose="020F0302020204030204" pitchFamily="34" charset="0"/>
              </a:rPr>
              <a:t> Poor in an </a:t>
            </a:r>
            <a:r>
              <a:rPr lang="fi-FI" sz="1200" i="1" dirty="0" err="1">
                <a:latin typeface="Calibri Light" panose="020F0302020204030204" pitchFamily="34" charset="0"/>
              </a:rPr>
              <a:t>Affluent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Netherlands</a:t>
            </a:r>
            <a:r>
              <a:rPr lang="fi-FI" sz="1200" dirty="0">
                <a:latin typeface="Calibri Light" panose="020F0302020204030204" pitchFamily="34" charset="0"/>
              </a:rPr>
              <a:t>. Florence: UNICEF Innocenti Research Centre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>
                <a:latin typeface="Calibri Light" panose="020F0302020204030204" pitchFamily="34" charset="0"/>
              </a:rPr>
              <a:t>Ridge, </a:t>
            </a:r>
            <a:r>
              <a:rPr lang="fi-FI" sz="1200" dirty="0" err="1">
                <a:latin typeface="Calibri Light" panose="020F0302020204030204" pitchFamily="34" charset="0"/>
              </a:rPr>
              <a:t>Tess</a:t>
            </a:r>
            <a:r>
              <a:rPr lang="fi-FI" sz="1200" dirty="0">
                <a:latin typeface="Calibri Light" panose="020F0302020204030204" pitchFamily="34" charset="0"/>
              </a:rPr>
              <a:t>. 2002. </a:t>
            </a:r>
            <a:r>
              <a:rPr lang="fi-FI" sz="1200" i="1" dirty="0" err="1">
                <a:latin typeface="Calibri Light" panose="020F0302020204030204" pitchFamily="34" charset="0"/>
              </a:rPr>
              <a:t>Childhood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Poverty</a:t>
            </a:r>
            <a:r>
              <a:rPr lang="fi-FI" sz="1200" i="1" dirty="0">
                <a:latin typeface="Calibri Light" panose="020F0302020204030204" pitchFamily="34" charset="0"/>
              </a:rPr>
              <a:t> and Social </a:t>
            </a:r>
            <a:r>
              <a:rPr lang="fi-FI" sz="1200" i="1" dirty="0" err="1">
                <a:latin typeface="Calibri Light" panose="020F0302020204030204" pitchFamily="34" charset="0"/>
              </a:rPr>
              <a:t>Exclusion</a:t>
            </a:r>
            <a:r>
              <a:rPr lang="fi-FI" sz="1200" i="1" dirty="0">
                <a:latin typeface="Calibri Light" panose="020F0302020204030204" pitchFamily="34" charset="0"/>
              </a:rPr>
              <a:t>. </a:t>
            </a:r>
            <a:r>
              <a:rPr lang="fi-FI" sz="1200" i="1" dirty="0" err="1">
                <a:latin typeface="Calibri Light" panose="020F0302020204030204" pitchFamily="34" charset="0"/>
              </a:rPr>
              <a:t>From</a:t>
            </a:r>
            <a:r>
              <a:rPr lang="fi-FI" sz="1200" i="1" dirty="0">
                <a:latin typeface="Calibri Light" panose="020F0302020204030204" pitchFamily="34" charset="0"/>
              </a:rPr>
              <a:t> a </a:t>
            </a:r>
            <a:r>
              <a:rPr lang="fi-FI" sz="1200" i="1" dirty="0" err="1">
                <a:latin typeface="Calibri Light" panose="020F0302020204030204" pitchFamily="34" charset="0"/>
              </a:rPr>
              <a:t>Child’s</a:t>
            </a:r>
            <a:r>
              <a:rPr lang="fi-FI" sz="1200" i="1" dirty="0">
                <a:latin typeface="Calibri Light" panose="020F0302020204030204" pitchFamily="34" charset="0"/>
              </a:rPr>
              <a:t> </a:t>
            </a:r>
            <a:r>
              <a:rPr lang="fi-FI" sz="1200" i="1" dirty="0" err="1">
                <a:latin typeface="Calibri Light" panose="020F0302020204030204" pitchFamily="34" charset="0"/>
              </a:rPr>
              <a:t>Perspective</a:t>
            </a:r>
            <a:r>
              <a:rPr lang="fi-FI" sz="1200" i="1" dirty="0">
                <a:latin typeface="Calibri Light" panose="020F0302020204030204" pitchFamily="34" charset="0"/>
              </a:rPr>
              <a:t>.</a:t>
            </a:r>
            <a:r>
              <a:rPr lang="fi-FI" sz="1200" dirty="0">
                <a:latin typeface="Calibri Light" panose="020F0302020204030204" pitchFamily="34" charset="0"/>
              </a:rPr>
              <a:t> Bristol: The Policy Press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 smtClean="0">
                <a:latin typeface="Calibri Light" panose="020F0302020204030204" pitchFamily="34" charset="0"/>
              </a:rPr>
              <a:t>Ridge</a:t>
            </a:r>
            <a:r>
              <a:rPr lang="fi-FI" sz="1200" dirty="0">
                <a:latin typeface="Calibri Light" panose="020F0302020204030204" pitchFamily="34" charset="0"/>
              </a:rPr>
              <a:t>, </a:t>
            </a:r>
            <a:r>
              <a:rPr lang="fi-FI" sz="1200" dirty="0" err="1">
                <a:latin typeface="Calibri Light" panose="020F0302020204030204" pitchFamily="34" charset="0"/>
              </a:rPr>
              <a:t>Tess</a:t>
            </a:r>
            <a:r>
              <a:rPr lang="fi-FI" sz="1200" dirty="0">
                <a:latin typeface="Calibri Light" panose="020F0302020204030204" pitchFamily="34" charset="0"/>
              </a:rPr>
              <a:t>. 2011. “The </a:t>
            </a:r>
            <a:r>
              <a:rPr lang="fi-FI" sz="1200" dirty="0" err="1">
                <a:latin typeface="Calibri Light" panose="020F0302020204030204" pitchFamily="34" charset="0"/>
              </a:rPr>
              <a:t>Everyday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Costs</a:t>
            </a:r>
            <a:r>
              <a:rPr lang="fi-FI" sz="1200" dirty="0">
                <a:latin typeface="Calibri Light" panose="020F0302020204030204" pitchFamily="34" charset="0"/>
              </a:rPr>
              <a:t> of </a:t>
            </a:r>
            <a:r>
              <a:rPr lang="fi-FI" sz="1200" dirty="0" err="1">
                <a:latin typeface="Calibri Light" panose="020F0302020204030204" pitchFamily="34" charset="0"/>
              </a:rPr>
              <a:t>Poverty</a:t>
            </a:r>
            <a:r>
              <a:rPr lang="fi-FI" sz="1200" dirty="0">
                <a:latin typeface="Calibri Light" panose="020F0302020204030204" pitchFamily="34" charset="0"/>
              </a:rPr>
              <a:t> in </a:t>
            </a:r>
            <a:r>
              <a:rPr lang="fi-FI" sz="1200" dirty="0" err="1">
                <a:latin typeface="Calibri Light" panose="020F0302020204030204" pitchFamily="34" charset="0"/>
              </a:rPr>
              <a:t>Childhood</a:t>
            </a:r>
            <a:r>
              <a:rPr lang="fi-FI" sz="1200" dirty="0">
                <a:latin typeface="Calibri Light" panose="020F0302020204030204" pitchFamily="34" charset="0"/>
              </a:rPr>
              <a:t>: A Review of </a:t>
            </a:r>
            <a:r>
              <a:rPr lang="fi-FI" sz="1200" dirty="0" err="1">
                <a:latin typeface="Calibri Light" panose="020F0302020204030204" pitchFamily="34" charset="0"/>
              </a:rPr>
              <a:t>Qualitative</a:t>
            </a:r>
            <a:r>
              <a:rPr lang="fi-FI" sz="1200" dirty="0">
                <a:latin typeface="Calibri Light" panose="020F0302020204030204" pitchFamily="34" charset="0"/>
              </a:rPr>
              <a:t> Research </a:t>
            </a:r>
            <a:r>
              <a:rPr lang="fi-FI" sz="1200" dirty="0" err="1">
                <a:latin typeface="Calibri Light" panose="020F0302020204030204" pitchFamily="34" charset="0"/>
              </a:rPr>
              <a:t>Exploring</a:t>
            </a:r>
            <a:r>
              <a:rPr lang="fi-FI" sz="1200" dirty="0">
                <a:latin typeface="Calibri Light" panose="020F0302020204030204" pitchFamily="34" charset="0"/>
              </a:rPr>
              <a:t> the </a:t>
            </a:r>
            <a:r>
              <a:rPr lang="fi-FI" sz="1200" dirty="0" err="1">
                <a:latin typeface="Calibri Light" panose="020F0302020204030204" pitchFamily="34" charset="0"/>
              </a:rPr>
              <a:t>Lives</a:t>
            </a:r>
            <a:r>
              <a:rPr lang="fi-FI" sz="1200" dirty="0">
                <a:latin typeface="Calibri Light" panose="020F0302020204030204" pitchFamily="34" charset="0"/>
              </a:rPr>
              <a:t> and </a:t>
            </a:r>
            <a:r>
              <a:rPr lang="fi-FI" sz="1200" dirty="0" err="1">
                <a:latin typeface="Calibri Light" panose="020F0302020204030204" pitchFamily="34" charset="0"/>
              </a:rPr>
              <a:t>Experiences</a:t>
            </a:r>
            <a:r>
              <a:rPr lang="fi-FI" sz="1200" dirty="0">
                <a:latin typeface="Calibri Light" panose="020F0302020204030204" pitchFamily="34" charset="0"/>
              </a:rPr>
              <a:t> of Low-Income </a:t>
            </a:r>
            <a:r>
              <a:rPr lang="fi-FI" sz="1200" dirty="0" smtClean="0">
                <a:latin typeface="Calibri Light" panose="020F0302020204030204" pitchFamily="34" charset="0"/>
              </a:rPr>
              <a:t>Children </a:t>
            </a:r>
            <a:r>
              <a:rPr lang="fi-FI" sz="1200" dirty="0">
                <a:latin typeface="Calibri Light" panose="020F0302020204030204" pitchFamily="34" charset="0"/>
              </a:rPr>
              <a:t>in the UK.” </a:t>
            </a:r>
            <a:r>
              <a:rPr lang="fi-FI" sz="1200" i="1" dirty="0">
                <a:latin typeface="Calibri Light" panose="020F0302020204030204" pitchFamily="34" charset="0"/>
              </a:rPr>
              <a:t>Children and Society</a:t>
            </a:r>
            <a:r>
              <a:rPr lang="fi-FI" sz="1200" dirty="0">
                <a:latin typeface="Calibri Light" panose="020F0302020204030204" pitchFamily="34" charset="0"/>
              </a:rPr>
              <a:t> 25(1):73–84</a:t>
            </a:r>
            <a:r>
              <a:rPr lang="fi-FI" sz="1200" dirty="0" smtClean="0">
                <a:latin typeface="Calibri Light" panose="020F03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200" dirty="0" smtClean="0">
                <a:latin typeface="Calibri Light" panose="020F0302020204030204" pitchFamily="34" charset="0"/>
              </a:rPr>
              <a:t>Sarti</a:t>
            </a:r>
            <a:r>
              <a:rPr lang="fi-FI" sz="1200" dirty="0">
                <a:latin typeface="Calibri Light" panose="020F0302020204030204" pitchFamily="34" charset="0"/>
              </a:rPr>
              <a:t>, Asia, Inge Schalkers, and Christine Dedding. 2015. “‘I Am </a:t>
            </a:r>
            <a:r>
              <a:rPr lang="fi-FI" sz="1200" dirty="0" err="1">
                <a:latin typeface="Calibri Light" panose="020F0302020204030204" pitchFamily="34" charset="0"/>
              </a:rPr>
              <a:t>Not</a:t>
            </a:r>
            <a:r>
              <a:rPr lang="fi-FI" sz="1200" dirty="0">
                <a:latin typeface="Calibri Light" panose="020F0302020204030204" pitchFamily="34" charset="0"/>
              </a:rPr>
              <a:t> Poor. Poor Children Live in </a:t>
            </a:r>
            <a:r>
              <a:rPr lang="fi-FI" sz="1200" dirty="0" err="1">
                <a:latin typeface="Calibri Light" panose="020F0302020204030204" pitchFamily="34" charset="0"/>
              </a:rPr>
              <a:t>Africa</a:t>
            </a:r>
            <a:r>
              <a:rPr lang="fi-FI" sz="1200" dirty="0">
                <a:latin typeface="Calibri Light" panose="020F0302020204030204" pitchFamily="34" charset="0"/>
              </a:rPr>
              <a:t>’: Social Identity and </a:t>
            </a:r>
            <a:r>
              <a:rPr lang="fi-FI" sz="1200" dirty="0" err="1">
                <a:latin typeface="Calibri Light" panose="020F0302020204030204" pitchFamily="34" charset="0"/>
              </a:rPr>
              <a:t>Children’s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Perspectives</a:t>
            </a:r>
            <a:r>
              <a:rPr lang="fi-FI" sz="1200" dirty="0">
                <a:latin typeface="Calibri Light" panose="020F0302020204030204" pitchFamily="34" charset="0"/>
              </a:rPr>
              <a:t> on </a:t>
            </a:r>
            <a:r>
              <a:rPr lang="fi-FI" sz="1200" dirty="0" err="1">
                <a:latin typeface="Calibri Light" panose="020F0302020204030204" pitchFamily="34" charset="0"/>
              </a:rPr>
              <a:t>Growing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up</a:t>
            </a:r>
            <a:r>
              <a:rPr lang="fi-FI" sz="1200" dirty="0">
                <a:latin typeface="Calibri Light" panose="020F0302020204030204" pitchFamily="34" charset="0"/>
              </a:rPr>
              <a:t> in </a:t>
            </a:r>
            <a:r>
              <a:rPr lang="fi-FI" sz="1200" dirty="0" err="1">
                <a:latin typeface="Calibri Light" panose="020F0302020204030204" pitchFamily="34" charset="0"/>
              </a:rPr>
              <a:t>Contexts</a:t>
            </a:r>
            <a:r>
              <a:rPr lang="fi-FI" sz="1200" dirty="0">
                <a:latin typeface="Calibri Light" panose="020F0302020204030204" pitchFamily="34" charset="0"/>
              </a:rPr>
              <a:t> of </a:t>
            </a:r>
            <a:r>
              <a:rPr lang="fi-FI" sz="1200" dirty="0" err="1">
                <a:latin typeface="Calibri Light" panose="020F0302020204030204" pitchFamily="34" charset="0"/>
              </a:rPr>
              <a:t>Poverty</a:t>
            </a:r>
            <a:r>
              <a:rPr lang="fi-FI" sz="1200" dirty="0">
                <a:latin typeface="Calibri Light" panose="020F0302020204030204" pitchFamily="34" charset="0"/>
              </a:rPr>
              <a:t> and </a:t>
            </a:r>
            <a:r>
              <a:rPr lang="fi-FI" sz="1200" dirty="0" err="1">
                <a:latin typeface="Calibri Light" panose="020F0302020204030204" pitchFamily="34" charset="0"/>
              </a:rPr>
              <a:t>Deprivation</a:t>
            </a:r>
            <a:r>
              <a:rPr lang="fi-FI" sz="1200" dirty="0">
                <a:latin typeface="Calibri Light" panose="020F0302020204030204" pitchFamily="34" charset="0"/>
              </a:rPr>
              <a:t> in </a:t>
            </a:r>
            <a:r>
              <a:rPr lang="fi-FI" sz="1200" dirty="0" err="1">
                <a:latin typeface="Calibri Light" panose="020F0302020204030204" pitchFamily="34" charset="0"/>
              </a:rPr>
              <a:t>the</a:t>
            </a:r>
            <a:r>
              <a:rPr lang="fi-FI" sz="1200" dirty="0">
                <a:latin typeface="Calibri Light" panose="020F0302020204030204" pitchFamily="34" charset="0"/>
              </a:rPr>
              <a:t> </a:t>
            </a:r>
            <a:r>
              <a:rPr lang="fi-FI" sz="1200" dirty="0" err="1">
                <a:latin typeface="Calibri Light" panose="020F0302020204030204" pitchFamily="34" charset="0"/>
              </a:rPr>
              <a:t>Netherlands</a:t>
            </a:r>
            <a:r>
              <a:rPr lang="fi-FI" sz="1200" dirty="0">
                <a:latin typeface="Calibri Light" panose="020F0302020204030204" pitchFamily="34" charset="0"/>
              </a:rPr>
              <a:t>.” </a:t>
            </a:r>
            <a:r>
              <a:rPr lang="fi-FI" sz="1200" i="1" dirty="0">
                <a:latin typeface="Calibri Light" panose="020F0302020204030204" pitchFamily="34" charset="0"/>
              </a:rPr>
              <a:t>Children and Society</a:t>
            </a:r>
            <a:r>
              <a:rPr lang="fi-FI" sz="1200" dirty="0">
                <a:latin typeface="Calibri Light" panose="020F0302020204030204" pitchFamily="34" charset="0"/>
              </a:rPr>
              <a:t> 29(6):535–45.</a:t>
            </a:r>
          </a:p>
          <a:p>
            <a:pPr marL="0" indent="0">
              <a:buNone/>
            </a:pPr>
            <a:endParaRPr lang="fi-FI" sz="1600" dirty="0">
              <a:latin typeface="Calibri Light" panose="020F03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14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u-2013">
  <a:themeElements>
    <a:clrScheme name="UTU">
      <a:dk1>
        <a:sysClr val="windowText" lastClr="000000"/>
      </a:dk1>
      <a:lt1>
        <a:sysClr val="window" lastClr="FFFFFF"/>
      </a:lt1>
      <a:dk2>
        <a:srgbClr val="1F497D"/>
      </a:dk2>
      <a:lt2>
        <a:srgbClr val="78C8D2"/>
      </a:lt2>
      <a:accent1>
        <a:srgbClr val="1437A5"/>
      </a:accent1>
      <a:accent2>
        <a:srgbClr val="00A5EB"/>
      </a:accent2>
      <a:accent3>
        <a:srgbClr val="78AA3C"/>
      </a:accent3>
      <a:accent4>
        <a:srgbClr val="A0D71E"/>
      </a:accent4>
      <a:accent5>
        <a:srgbClr val="A50082"/>
      </a:accent5>
      <a:accent6>
        <a:srgbClr val="F07D00"/>
      </a:accent6>
      <a:hlink>
        <a:srgbClr val="000000"/>
      </a:hlink>
      <a:folHlink>
        <a:srgbClr val="000000"/>
      </a:folHlink>
    </a:clrScheme>
    <a:fontScheme name="UTU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407D4FD17612942B689264A64C80E05" ma:contentTypeVersion="1" ma:contentTypeDescription="Luo uusi asiakirja." ma:contentTypeScope="" ma:versionID="ff38272efab8017861c1392755c51bb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c41fa38566c5dfcabfa1df2b84f69d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4663D4-A1E8-4AC5-9508-1981F34DD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05B979-9414-4EEC-B539-EFD0C341BA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04481-8927-4571-A83B-7AC2183A54A4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670</Words>
  <Application>Microsoft Office PowerPoint</Application>
  <PresentationFormat>Näytössä katseltava diaesitys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utu-2013</vt:lpstr>
      <vt:lpstr>    Köyhyys lasten kokemana  Pyöreän pöydän keskustelu  2.5.2017  Helsinki   </vt:lpstr>
      <vt:lpstr>Lapsuudentutkimuksen näkökulma lasten kokemusten tutkimiseen</vt:lpstr>
      <vt:lpstr>Lasten köyhyyskokemuksia koskeva tutkimus</vt:lpstr>
      <vt:lpstr>Aiempien tutkimusten tuloksia lasten köyhyyskokemuksista</vt:lpstr>
      <vt:lpstr>Lasten kokemuksia köyhyydestä - väitöskirjatutkimus</vt:lpstr>
      <vt:lpstr>Miksi köyhyyttä on tärkeää tutkia lasten omasta näkökulmasta käsin?</vt:lpstr>
      <vt:lpstr>Kiitos!</vt:lpstr>
      <vt:lpstr>Kirjallisuus:</vt:lpstr>
    </vt:vector>
  </TitlesOfParts>
  <Company>University of Turku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Mirka</dc:creator>
  <cp:lastModifiedBy>Mirka</cp:lastModifiedBy>
  <cp:revision>93</cp:revision>
  <dcterms:created xsi:type="dcterms:W3CDTF">2014-03-07T06:21:26Z</dcterms:created>
  <dcterms:modified xsi:type="dcterms:W3CDTF">2017-04-28T05:04:45Z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0x010100A407D4FD17612942B689264A64C80E05</vt:lpwstr>
  </property>
</Properties>
</file>