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4"/>
  </p:sldMasterIdLst>
  <p:notesMasterIdLst>
    <p:notesMasterId r:id="rId13"/>
  </p:notesMasterIdLst>
  <p:sldIdLst>
    <p:sldId id="256" r:id="rId5"/>
    <p:sldId id="259" r:id="rId6"/>
    <p:sldId id="265" r:id="rId7"/>
    <p:sldId id="260" r:id="rId8"/>
    <p:sldId id="257" r:id="rId9"/>
    <p:sldId id="262" r:id="rId10"/>
    <p:sldId id="263" r:id="rId11"/>
    <p:sldId id="258" r:id="rId12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26">
          <p15:clr>
            <a:srgbClr val="A4A3A4"/>
          </p15:clr>
        </p15:guide>
        <p15:guide id="2" pos="546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33333"/>
    <a:srgbClr val="E98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91" autoAdjust="0"/>
    <p:restoredTop sz="87792" autoAdjust="0"/>
  </p:normalViewPr>
  <p:slideViewPr>
    <p:cSldViewPr>
      <p:cViewPr varScale="1">
        <p:scale>
          <a:sx n="65" d="100"/>
          <a:sy n="65" d="100"/>
        </p:scale>
        <p:origin x="1488" y="72"/>
      </p:cViewPr>
      <p:guideLst>
        <p:guide orient="horz" pos="1026"/>
        <p:guide pos="546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DD47CD-0075-4829-AFB6-E071EC9BAD6C}" type="datetimeFigureOut">
              <a:rPr lang="fi-FI" smtClean="0"/>
              <a:t>28.4.2017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297883-9548-4309-857C-67689D958DD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317505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sz="1050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297883-9548-4309-857C-67689D958DD0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595054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sz="1200" baseline="0" dirty="0" smtClean="0">
              <a:latin typeface="+mn-lt"/>
              <a:sym typeface="Wingdings" panose="05000000000000000000" pitchFamily="2" charset="2"/>
            </a:endParaRP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297883-9548-4309-857C-67689D958DD0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032512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baseline="0" dirty="0" smtClean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297883-9548-4309-857C-67689D958DD0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24297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297883-9548-4309-857C-67689D958DD0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926008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297883-9548-4309-857C-67689D958DD0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763752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297883-9548-4309-857C-67689D958DD0}" type="slidenum">
              <a:rPr lang="fi-FI" smtClean="0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96287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297883-9548-4309-857C-67689D958DD0}" type="slidenum">
              <a:rPr lang="fi-FI" smtClean="0"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664747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297883-9548-4309-857C-67689D958DD0}" type="slidenum">
              <a:rPr lang="fi-FI" smtClean="0"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550273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ääotsikk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0755"/>
            <a:ext cx="8229600" cy="1143000"/>
          </a:xfrm>
        </p:spPr>
        <p:txBody>
          <a:bodyPr/>
          <a:lstStyle>
            <a:lvl1pPr algn="ctr"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Arial Narrow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7" name="Rectangle 6"/>
          <p:cNvSpPr/>
          <p:nvPr userDrawn="1"/>
        </p:nvSpPr>
        <p:spPr>
          <a:xfrm>
            <a:off x="7092280" y="5733256"/>
            <a:ext cx="1944216" cy="9601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468314" y="2468034"/>
            <a:ext cx="8207375" cy="105621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200">
                <a:solidFill>
                  <a:schemeClr val="tx1">
                    <a:lumMod val="65000"/>
                    <a:lumOff val="35000"/>
                  </a:schemeClr>
                </a:solidFill>
                <a:latin typeface="Arial Narrow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6732" y="5733256"/>
            <a:ext cx="2310536" cy="666582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70B90FED-743F-4821-8BF4-F5F69118CC2B}" type="datetime1">
              <a:rPr lang="fi-FI" smtClean="0"/>
              <a:t>28.4.2017</a:t>
            </a:fld>
            <a:endParaRPr lang="fi-FI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i-FI" smtClean="0"/>
              <a:t>päivämäärä, Helsinki</a:t>
            </a:r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FCD85C-98BC-4660-BE49-0DC12FB6FFB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076610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1 palst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5787"/>
            <a:ext cx="8218488" cy="1143000"/>
          </a:xfrm>
        </p:spPr>
        <p:txBody>
          <a:bodyPr>
            <a:normAutofit/>
          </a:bodyPr>
          <a:lstStyle>
            <a:lvl1pPr algn="l">
              <a:defRPr sz="4000">
                <a:solidFill>
                  <a:schemeClr val="tx1">
                    <a:lumMod val="65000"/>
                    <a:lumOff val="35000"/>
                  </a:schemeClr>
                </a:solidFill>
                <a:latin typeface="Arial Narrow" pitchFamily="34" charset="0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fi-FI" noProof="0" dirty="0"/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67545" y="1796819"/>
            <a:ext cx="8208144" cy="4703465"/>
          </a:xfrm>
          <a:prstGeom prst="rect">
            <a:avLst/>
          </a:prstGeom>
        </p:spPr>
        <p:txBody>
          <a:bodyPr/>
          <a:lstStyle>
            <a:lvl1pPr marL="342900" indent="-342900">
              <a:buFont typeface="Arial" pitchFamily="34" charset="0"/>
              <a:buChar char="•"/>
              <a:defRPr sz="2400">
                <a:latin typeface="Arial Narrow" pitchFamily="34" charset="0"/>
              </a:defRPr>
            </a:lvl1pPr>
            <a:lvl2pPr marL="742950" indent="-285750">
              <a:buFont typeface="Arial" pitchFamily="34" charset="0"/>
              <a:buChar char="•"/>
              <a:defRPr sz="2000">
                <a:latin typeface="Arial Narrow" pitchFamily="34" charset="0"/>
              </a:defRPr>
            </a:lvl2pPr>
            <a:lvl3pPr marL="1143000" indent="-228600">
              <a:buFont typeface="Arial" pitchFamily="34" charset="0"/>
              <a:buChar char="•"/>
              <a:defRPr sz="2000">
                <a:latin typeface="Arial Narrow" pitchFamily="34" charset="0"/>
              </a:defRPr>
            </a:lvl3pPr>
            <a:lvl4pPr marL="1600200" indent="-228600">
              <a:buFont typeface="Arial" pitchFamily="34" charset="0"/>
              <a:buChar char="•"/>
              <a:defRPr sz="2000">
                <a:latin typeface="Arial Narrow" pitchFamily="34" charset="0"/>
              </a:defRPr>
            </a:lvl4pPr>
            <a:lvl5pPr marL="2057400" indent="-228600">
              <a:buFont typeface="Arial" pitchFamily="34" charset="0"/>
              <a:buChar char="•"/>
              <a:defRPr sz="2000">
                <a:latin typeface="Arial Narrow" pitchFamily="34" charset="0"/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fi-FI" noProof="0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6021288"/>
            <a:ext cx="1811341" cy="522566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4B6D4BA5-9E9F-4551-9661-92631D1AD88E}" type="datetime1">
              <a:rPr lang="fi-FI" smtClean="0"/>
              <a:t>28.4.2017</a:t>
            </a:fld>
            <a:endParaRPr lang="fi-FI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i-FI" smtClean="0"/>
              <a:t>päivämäärä, Helsinki</a:t>
            </a:r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FCD85C-98BC-4660-BE49-0DC12FB6FFB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126746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elkkä otsikk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5787"/>
            <a:ext cx="8218488" cy="1143000"/>
          </a:xfrm>
        </p:spPr>
        <p:txBody>
          <a:bodyPr>
            <a:normAutofit/>
          </a:bodyPr>
          <a:lstStyle>
            <a:lvl1pPr algn="l">
              <a:defRPr sz="4000">
                <a:solidFill>
                  <a:schemeClr val="tx1">
                    <a:lumMod val="65000"/>
                    <a:lumOff val="35000"/>
                  </a:schemeClr>
                </a:solidFill>
                <a:latin typeface="Arial Narrow" pitchFamily="34" charset="0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fi-FI" noProof="0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6021288"/>
            <a:ext cx="1811341" cy="522566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0C85A-3571-4D1A-B8C0-122364FD57C6}" type="datetime1">
              <a:rPr lang="fi-FI" smtClean="0"/>
              <a:t>28.4.2017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päivämäärä, Helsinki</a:t>
            </a: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CD85C-98BC-4660-BE49-0DC12FB6FFB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197099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2 palsta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5787"/>
            <a:ext cx="8218488" cy="1143000"/>
          </a:xfrm>
        </p:spPr>
        <p:txBody>
          <a:bodyPr>
            <a:normAutofit/>
          </a:bodyPr>
          <a:lstStyle>
            <a:lvl1pPr algn="l">
              <a:defRPr sz="4000">
                <a:solidFill>
                  <a:schemeClr val="tx1">
                    <a:lumMod val="65000"/>
                    <a:lumOff val="35000"/>
                  </a:schemeClr>
                </a:solidFill>
                <a:latin typeface="Arial Narrow" pitchFamily="34" charset="0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fi-FI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67546" y="1797052"/>
            <a:ext cx="3960439" cy="4703233"/>
          </a:xfrm>
          <a:prstGeom prst="rect">
            <a:avLst/>
          </a:prstGeom>
        </p:spPr>
        <p:txBody>
          <a:bodyPr/>
          <a:lstStyle>
            <a:lvl1pPr marL="342900" indent="-342900">
              <a:buFont typeface="Arial" pitchFamily="34" charset="0"/>
              <a:buChar char="•"/>
              <a:defRPr sz="2400">
                <a:latin typeface="Arial Narrow" pitchFamily="34" charset="0"/>
              </a:defRPr>
            </a:lvl1pPr>
            <a:lvl2pPr marL="742950" indent="-285750">
              <a:buFont typeface="Arial" pitchFamily="34" charset="0"/>
              <a:buChar char="•"/>
              <a:defRPr sz="2000">
                <a:latin typeface="Arial Narrow" pitchFamily="34" charset="0"/>
              </a:defRPr>
            </a:lvl2pPr>
            <a:lvl3pPr marL="1143000" indent="-228600">
              <a:buFont typeface="Arial" pitchFamily="34" charset="0"/>
              <a:buChar char="•"/>
              <a:defRPr sz="2000">
                <a:latin typeface="Arial Narrow" pitchFamily="34" charset="0"/>
              </a:defRPr>
            </a:lvl3pPr>
            <a:lvl4pPr marL="1600200" indent="-228600">
              <a:buFont typeface="Arial" pitchFamily="34" charset="0"/>
              <a:buChar char="•"/>
              <a:defRPr sz="2000">
                <a:latin typeface="Arial Narrow" pitchFamily="34" charset="0"/>
              </a:defRPr>
            </a:lvl4pPr>
            <a:lvl5pPr marL="2057400" indent="-228600">
              <a:buFont typeface="Arial" pitchFamily="34" charset="0"/>
              <a:buChar char="•"/>
              <a:defRPr sz="2000">
                <a:latin typeface="Arial Narrow" pitchFamily="34" charset="0"/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fi-FI" noProof="0" dirty="0"/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4711008" y="1797052"/>
            <a:ext cx="3960439" cy="4703233"/>
          </a:xfrm>
          <a:prstGeom prst="rect">
            <a:avLst/>
          </a:prstGeom>
        </p:spPr>
        <p:txBody>
          <a:bodyPr/>
          <a:lstStyle>
            <a:lvl1pPr marL="342900" indent="-342900">
              <a:buFont typeface="Arial" pitchFamily="34" charset="0"/>
              <a:buChar char="•"/>
              <a:defRPr sz="2400">
                <a:latin typeface="Arial Narrow" pitchFamily="34" charset="0"/>
              </a:defRPr>
            </a:lvl1pPr>
            <a:lvl2pPr marL="742950" indent="-285750">
              <a:buFont typeface="Arial" pitchFamily="34" charset="0"/>
              <a:buChar char="•"/>
              <a:defRPr sz="2000">
                <a:latin typeface="Arial Narrow" pitchFamily="34" charset="0"/>
              </a:defRPr>
            </a:lvl2pPr>
            <a:lvl3pPr marL="1143000" indent="-228600">
              <a:buFont typeface="Arial" pitchFamily="34" charset="0"/>
              <a:buChar char="•"/>
              <a:defRPr sz="2000">
                <a:latin typeface="Arial Narrow" pitchFamily="34" charset="0"/>
              </a:defRPr>
            </a:lvl3pPr>
            <a:lvl4pPr marL="1600200" indent="-228600">
              <a:buFont typeface="Arial" pitchFamily="34" charset="0"/>
              <a:buChar char="•"/>
              <a:defRPr sz="2000">
                <a:latin typeface="Arial Narrow" pitchFamily="34" charset="0"/>
              </a:defRPr>
            </a:lvl4pPr>
            <a:lvl5pPr marL="2057400" indent="-228600">
              <a:buFont typeface="Arial" pitchFamily="34" charset="0"/>
              <a:buChar char="•"/>
              <a:defRPr sz="2000">
                <a:latin typeface="Arial Narrow" pitchFamily="34" charset="0"/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fi-FI" noProof="0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6021288"/>
            <a:ext cx="1811341" cy="522566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8027D377-C7A7-473E-97BF-98D4C5F6B965}" type="datetime1">
              <a:rPr lang="fi-FI" smtClean="0"/>
              <a:t>28.4.2017</a:t>
            </a:fld>
            <a:endParaRPr lang="fi-FI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i-FI" smtClean="0"/>
              <a:t>päivämäärä, Helsinki</a:t>
            </a:r>
            <a:endParaRPr lang="fi-FI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FCD85C-98BC-4660-BE49-0DC12FB6FFB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283646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1 palsta sekä 2 kuva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5787"/>
            <a:ext cx="8218488" cy="1143000"/>
          </a:xfrm>
        </p:spPr>
        <p:txBody>
          <a:bodyPr>
            <a:normAutofit/>
          </a:bodyPr>
          <a:lstStyle>
            <a:lvl1pPr algn="l">
              <a:defRPr sz="4000">
                <a:solidFill>
                  <a:schemeClr val="tx1">
                    <a:lumMod val="65000"/>
                    <a:lumOff val="35000"/>
                  </a:schemeClr>
                </a:solidFill>
                <a:latin typeface="Arial Narrow" pitchFamily="34" charset="0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fi-FI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67546" y="1797052"/>
            <a:ext cx="5832647" cy="4703233"/>
          </a:xfrm>
          <a:prstGeom prst="rect">
            <a:avLst/>
          </a:prstGeom>
        </p:spPr>
        <p:txBody>
          <a:bodyPr/>
          <a:lstStyle>
            <a:lvl1pPr marL="342900" indent="-342900">
              <a:buFont typeface="Arial" pitchFamily="34" charset="0"/>
              <a:buChar char="•"/>
              <a:defRPr sz="2400">
                <a:latin typeface="Arial Narrow" pitchFamily="34" charset="0"/>
              </a:defRPr>
            </a:lvl1pPr>
            <a:lvl2pPr marL="742950" indent="-285750">
              <a:buFont typeface="Arial" pitchFamily="34" charset="0"/>
              <a:buChar char="•"/>
              <a:defRPr sz="2000">
                <a:latin typeface="Arial Narrow" pitchFamily="34" charset="0"/>
              </a:defRPr>
            </a:lvl2pPr>
            <a:lvl3pPr marL="1143000" indent="-228600">
              <a:buFont typeface="Arial" pitchFamily="34" charset="0"/>
              <a:buChar char="•"/>
              <a:defRPr sz="2000">
                <a:latin typeface="Arial Narrow" pitchFamily="34" charset="0"/>
              </a:defRPr>
            </a:lvl3pPr>
            <a:lvl4pPr marL="1600200" indent="-228600">
              <a:buFont typeface="Arial" pitchFamily="34" charset="0"/>
              <a:buChar char="•"/>
              <a:defRPr sz="2000">
                <a:latin typeface="Arial Narrow" pitchFamily="34" charset="0"/>
              </a:defRPr>
            </a:lvl4pPr>
            <a:lvl5pPr marL="2057400" indent="-228600">
              <a:buFont typeface="Arial" pitchFamily="34" charset="0"/>
              <a:buChar char="•"/>
              <a:defRPr sz="2000">
                <a:latin typeface="Arial Narrow" pitchFamily="34" charset="0"/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fi-FI" noProof="0" dirty="0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1" hasCustomPrompt="1"/>
          </p:nvPr>
        </p:nvSpPr>
        <p:spPr>
          <a:xfrm>
            <a:off x="6444209" y="1797049"/>
            <a:ext cx="2231480" cy="187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latin typeface="Arial Narrow" pitchFamily="34" charset="0"/>
              </a:defRPr>
            </a:lvl1pPr>
          </a:lstStyle>
          <a:p>
            <a:r>
              <a:rPr lang="fi-FI" dirty="0" smtClean="0"/>
              <a:t>Lisää kuva</a:t>
            </a:r>
            <a:endParaRPr lang="fi-FI" dirty="0"/>
          </a:p>
        </p:txBody>
      </p:sp>
      <p:sp>
        <p:nvSpPr>
          <p:cNvPr id="6" name="Picture Placeholder 4"/>
          <p:cNvSpPr>
            <a:spLocks noGrp="1"/>
          </p:cNvSpPr>
          <p:nvPr>
            <p:ph type="pic" sz="quarter" idx="12" hasCustomPrompt="1"/>
          </p:nvPr>
        </p:nvSpPr>
        <p:spPr>
          <a:xfrm>
            <a:off x="6444209" y="3861256"/>
            <a:ext cx="2231480" cy="187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latin typeface="Arial Narrow" pitchFamily="34" charset="0"/>
              </a:defRPr>
            </a:lvl1pPr>
          </a:lstStyle>
          <a:p>
            <a:r>
              <a:rPr lang="fi-FI" dirty="0" smtClean="0"/>
              <a:t>Lisää kuva</a:t>
            </a:r>
            <a:endParaRPr lang="fi-FI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6021288"/>
            <a:ext cx="1811341" cy="522566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664779F1-5A4A-4582-A46E-BEF71320F569}" type="datetime1">
              <a:rPr lang="fi-FI" smtClean="0"/>
              <a:t>28.4.2017</a:t>
            </a:fld>
            <a:endParaRPr lang="fi-FI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fi-FI" smtClean="0"/>
              <a:t>päivämäärä, Helsinki</a:t>
            </a:r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AFCD85C-98BC-4660-BE49-0DC12FB6FFB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861384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6021288"/>
            <a:ext cx="1811341" cy="522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05811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516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 dirty="0" smtClean="0"/>
              <a:t>Click to edit Master title style</a:t>
            </a:r>
            <a:endParaRPr lang="fi-FI" noProof="0" dirty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741368"/>
            <a:ext cx="9144000" cy="133332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>
          <a:xfrm>
            <a:off x="0" y="64482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AEB721-7195-4DBB-A288-F4B717CC3C5C}" type="datetime1">
              <a:rPr lang="fi-FI" smtClean="0"/>
              <a:t>28.4.2017</a:t>
            </a:fld>
            <a:endParaRPr lang="fi-FI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124200" y="64482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 smtClean="0"/>
              <a:t>päivämäärä, Helsinki</a:t>
            </a:r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7010400" y="64482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FCD85C-98BC-4660-BE49-0DC12FB6FFB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4761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3" r:id="rId2"/>
    <p:sldLayoutId id="2147483669" r:id="rId3"/>
    <p:sldLayoutId id="2147483667" r:id="rId4"/>
    <p:sldLayoutId id="2147483668" r:id="rId5"/>
    <p:sldLayoutId id="2147483664" r:id="rId6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mmkuul@utu.fi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1484783"/>
            <a:ext cx="8229600" cy="878971"/>
          </a:xfrm>
        </p:spPr>
        <p:txBody>
          <a:bodyPr>
            <a:normAutofit fontScale="90000"/>
          </a:bodyPr>
          <a:lstStyle/>
          <a:p>
            <a:r>
              <a:rPr lang="fi-FI" dirty="0" smtClean="0">
                <a:solidFill>
                  <a:srgbClr val="92D050"/>
                </a:solidFill>
                <a:latin typeface="Calibri" panose="020F0502020204030204" pitchFamily="34" charset="0"/>
              </a:rPr>
              <a:t/>
            </a:r>
            <a:br>
              <a:rPr lang="fi-FI" dirty="0" smtClean="0">
                <a:solidFill>
                  <a:srgbClr val="92D050"/>
                </a:solidFill>
                <a:latin typeface="Calibri" panose="020F0502020204030204" pitchFamily="34" charset="0"/>
              </a:rPr>
            </a:br>
            <a:r>
              <a:rPr lang="fi-FI" dirty="0" smtClean="0">
                <a:solidFill>
                  <a:srgbClr val="92D050"/>
                </a:solidFill>
                <a:latin typeface="Calibri" panose="020F0502020204030204" pitchFamily="34" charset="0"/>
              </a:rPr>
              <a:t/>
            </a:r>
            <a:br>
              <a:rPr lang="fi-FI" dirty="0" smtClean="0">
                <a:solidFill>
                  <a:srgbClr val="92D050"/>
                </a:solidFill>
                <a:latin typeface="Calibri" panose="020F0502020204030204" pitchFamily="34" charset="0"/>
              </a:rPr>
            </a:br>
            <a:r>
              <a:rPr lang="fi-FI" dirty="0" smtClean="0">
                <a:solidFill>
                  <a:srgbClr val="92D050"/>
                </a:solidFill>
                <a:latin typeface="Calibri" panose="020F0502020204030204" pitchFamily="34" charset="0"/>
              </a:rPr>
              <a:t/>
            </a:r>
            <a:br>
              <a:rPr lang="fi-FI" dirty="0" smtClean="0">
                <a:solidFill>
                  <a:srgbClr val="92D050"/>
                </a:solidFill>
                <a:latin typeface="Calibri" panose="020F0502020204030204" pitchFamily="34" charset="0"/>
              </a:rPr>
            </a:br>
            <a:r>
              <a:rPr lang="fi-FI" dirty="0" smtClean="0">
                <a:solidFill>
                  <a:srgbClr val="92D050"/>
                </a:solidFill>
                <a:latin typeface="Calibri" panose="020F0502020204030204" pitchFamily="34" charset="0"/>
              </a:rPr>
              <a:t/>
            </a:r>
            <a:br>
              <a:rPr lang="fi-FI" dirty="0" smtClean="0">
                <a:solidFill>
                  <a:srgbClr val="92D050"/>
                </a:solidFill>
                <a:latin typeface="Calibri" panose="020F0502020204030204" pitchFamily="34" charset="0"/>
              </a:rPr>
            </a:br>
            <a:r>
              <a:rPr lang="fi-FI" sz="5300" dirty="0" smtClean="0">
                <a:solidFill>
                  <a:schemeClr val="accent3"/>
                </a:solidFill>
                <a:latin typeface="Calibri" panose="020F0502020204030204" pitchFamily="34" charset="0"/>
              </a:rPr>
              <a:t>Köyhyys lasten kokemana</a:t>
            </a:r>
            <a:r>
              <a:rPr lang="fi-FI" sz="4700" dirty="0" smtClean="0">
                <a:solidFill>
                  <a:schemeClr val="accent3"/>
                </a:solidFill>
                <a:latin typeface="Calibri" panose="020F0502020204030204" pitchFamily="34" charset="0"/>
              </a:rPr>
              <a:t/>
            </a:r>
            <a:br>
              <a:rPr lang="fi-FI" sz="4700" dirty="0" smtClean="0">
                <a:solidFill>
                  <a:schemeClr val="accent3"/>
                </a:solidFill>
                <a:latin typeface="Calibri" panose="020F0502020204030204" pitchFamily="34" charset="0"/>
              </a:rPr>
            </a:br>
            <a:r>
              <a:rPr lang="fi-FI" dirty="0" smtClean="0">
                <a:solidFill>
                  <a:schemeClr val="accent3"/>
                </a:solidFill>
                <a:latin typeface="Calibri" panose="020F0502020204030204" pitchFamily="34" charset="0"/>
              </a:rPr>
              <a:t/>
            </a:r>
            <a:br>
              <a:rPr lang="fi-FI" dirty="0" smtClean="0">
                <a:solidFill>
                  <a:schemeClr val="accent3"/>
                </a:solidFill>
                <a:latin typeface="Calibri" panose="020F0502020204030204" pitchFamily="34" charset="0"/>
              </a:rPr>
            </a:br>
            <a:r>
              <a:rPr lang="fi-FI" sz="2200" dirty="0" smtClean="0">
                <a:solidFill>
                  <a:schemeClr val="accent3"/>
                </a:solidFill>
                <a:latin typeface="Calibri Light" panose="020F0302020204030204" pitchFamily="34" charset="0"/>
              </a:rPr>
              <a:t>Pyöreän pöydän keskustelu </a:t>
            </a:r>
            <a:br>
              <a:rPr lang="fi-FI" sz="2200" dirty="0" smtClean="0">
                <a:solidFill>
                  <a:schemeClr val="accent3"/>
                </a:solidFill>
                <a:latin typeface="Calibri Light" panose="020F0302020204030204" pitchFamily="34" charset="0"/>
              </a:rPr>
            </a:br>
            <a:r>
              <a:rPr lang="fi-FI" sz="2200" dirty="0" smtClean="0">
                <a:solidFill>
                  <a:schemeClr val="accent3"/>
                </a:solidFill>
                <a:latin typeface="Calibri Light" panose="020F0302020204030204" pitchFamily="34" charset="0"/>
              </a:rPr>
              <a:t>2.5.2017 </a:t>
            </a:r>
            <a:br>
              <a:rPr lang="fi-FI" sz="2200" dirty="0" smtClean="0">
                <a:solidFill>
                  <a:schemeClr val="accent3"/>
                </a:solidFill>
                <a:latin typeface="Calibri Light" panose="020F0302020204030204" pitchFamily="34" charset="0"/>
              </a:rPr>
            </a:br>
            <a:r>
              <a:rPr lang="fi-FI" sz="2200" dirty="0" smtClean="0">
                <a:solidFill>
                  <a:schemeClr val="accent3"/>
                </a:solidFill>
                <a:latin typeface="Calibri Light" panose="020F0302020204030204" pitchFamily="34" charset="0"/>
              </a:rPr>
              <a:t>Helsinki</a:t>
            </a:r>
            <a:r>
              <a:rPr lang="fi-FI" sz="2700" dirty="0" smtClean="0">
                <a:solidFill>
                  <a:srgbClr val="92D050"/>
                </a:solidFill>
                <a:latin typeface="Calibri Light" panose="020F0302020204030204" pitchFamily="34" charset="0"/>
              </a:rPr>
              <a:t/>
            </a:r>
            <a:br>
              <a:rPr lang="fi-FI" sz="2700" dirty="0" smtClean="0">
                <a:solidFill>
                  <a:srgbClr val="92D050"/>
                </a:solidFill>
                <a:latin typeface="Calibri Light" panose="020F0302020204030204" pitchFamily="34" charset="0"/>
              </a:rPr>
            </a:br>
            <a:r>
              <a:rPr lang="fi-FI" sz="3100" dirty="0" smtClean="0">
                <a:solidFill>
                  <a:srgbClr val="92D050"/>
                </a:solidFill>
                <a:latin typeface="Calibri Light" panose="020F0302020204030204" pitchFamily="34" charset="0"/>
              </a:rPr>
              <a:t/>
            </a:r>
            <a:br>
              <a:rPr lang="fi-FI" sz="3100" dirty="0" smtClean="0">
                <a:solidFill>
                  <a:srgbClr val="92D050"/>
                </a:solidFill>
                <a:latin typeface="Calibri Light" panose="020F0302020204030204" pitchFamily="34" charset="0"/>
              </a:rPr>
            </a:br>
            <a:r>
              <a:rPr lang="fi-FI" dirty="0" smtClean="0">
                <a:latin typeface="Calibri" panose="020F0502020204030204" pitchFamily="34" charset="0"/>
              </a:rPr>
              <a:t/>
            </a:r>
            <a:br>
              <a:rPr lang="fi-FI" dirty="0" smtClean="0">
                <a:latin typeface="Calibri" panose="020F0502020204030204" pitchFamily="34" charset="0"/>
              </a:rPr>
            </a:br>
            <a:endParaRPr lang="fi-FI" dirty="0">
              <a:latin typeface="Calibri Light" panose="020F0302020204030204" pitchFamily="34" charset="0"/>
            </a:endParaRP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/>
          </p:nvPr>
        </p:nvSpPr>
        <p:spPr>
          <a:xfrm>
            <a:off x="468314" y="3789040"/>
            <a:ext cx="8207375" cy="1584176"/>
          </a:xfrm>
        </p:spPr>
        <p:txBody>
          <a:bodyPr>
            <a:normAutofit fontScale="47500" lnSpcReduction="20000"/>
          </a:bodyPr>
          <a:lstStyle/>
          <a:p>
            <a:endParaRPr lang="fi-FI" dirty="0" smtClean="0">
              <a:latin typeface="Calibri Light" panose="020F0302020204030204" pitchFamily="34" charset="0"/>
            </a:endParaRPr>
          </a:p>
          <a:p>
            <a:r>
              <a:rPr lang="fi-FI" dirty="0" smtClean="0">
                <a:latin typeface="Calibri Light" panose="020F0302020204030204" pitchFamily="34" charset="0"/>
              </a:rPr>
              <a:t>Mirka Kuula, VTM</a:t>
            </a:r>
          </a:p>
          <a:p>
            <a:r>
              <a:rPr lang="fi-FI" dirty="0">
                <a:latin typeface="Calibri Light" panose="020F0302020204030204" pitchFamily="34" charset="0"/>
              </a:rPr>
              <a:t>j</a:t>
            </a:r>
            <a:r>
              <a:rPr lang="fi-FI" dirty="0" smtClean="0">
                <a:latin typeface="Calibri Light" panose="020F0302020204030204" pitchFamily="34" charset="0"/>
              </a:rPr>
              <a:t>atko-opiskelija, apurahatutkija</a:t>
            </a:r>
          </a:p>
          <a:p>
            <a:r>
              <a:rPr lang="fi-FI" dirty="0" smtClean="0">
                <a:latin typeface="Calibri Light" panose="020F0302020204030204" pitchFamily="34" charset="0"/>
              </a:rPr>
              <a:t>Turun yliopisto</a:t>
            </a:r>
          </a:p>
          <a:p>
            <a:r>
              <a:rPr lang="fi-FI" dirty="0" smtClean="0">
                <a:latin typeface="Calibri Light" panose="020F0302020204030204" pitchFamily="34" charset="0"/>
              </a:rPr>
              <a:t>Sosiaalitieteiden laitos</a:t>
            </a:r>
          </a:p>
          <a:p>
            <a:r>
              <a:rPr lang="fi-FI" dirty="0" smtClean="0">
                <a:latin typeface="Calibri Light" panose="020F0302020204030204" pitchFamily="34" charset="0"/>
                <a:hlinkClick r:id="rId3"/>
              </a:rPr>
              <a:t>mmkuul@utu.fi</a:t>
            </a:r>
            <a:endParaRPr lang="fi-FI" dirty="0" smtClean="0">
              <a:latin typeface="Calibri Light" panose="020F0302020204030204" pitchFamily="34" charset="0"/>
            </a:endParaRPr>
          </a:p>
          <a:p>
            <a:endParaRPr lang="fi-FI" dirty="0">
              <a:latin typeface="Calibri Light" panose="020F0302020204030204" pitchFamily="34" charset="0"/>
            </a:endParaRPr>
          </a:p>
        </p:txBody>
      </p:sp>
      <p:sp>
        <p:nvSpPr>
          <p:cNvPr id="2" name="Alatunnisteen paikkamerkki 1"/>
          <p:cNvSpPr>
            <a:spLocks noGrp="1"/>
          </p:cNvSpPr>
          <p:nvPr>
            <p:ph type="ftr" sz="quarter" idx="12"/>
          </p:nvPr>
        </p:nvSpPr>
        <p:spPr>
          <a:xfrm>
            <a:off x="3131840" y="6381329"/>
            <a:ext cx="2895600" cy="476672"/>
          </a:xfrm>
        </p:spPr>
        <p:txBody>
          <a:bodyPr/>
          <a:lstStyle/>
          <a:p>
            <a:r>
              <a:rPr lang="fi-FI" dirty="0" smtClean="0"/>
              <a:t>Mirka Kuula / 2.5.2017, Helsinki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20261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pPr algn="ctr"/>
            <a:r>
              <a:rPr lang="fi-FI" sz="3200" dirty="0" smtClean="0">
                <a:latin typeface="Calibri" panose="020F0502020204030204" pitchFamily="34" charset="0"/>
              </a:rPr>
              <a:t>Lapsuudentutkimuksen näkökulma lasten kokemusten tutkimiseen</a:t>
            </a:r>
            <a:endParaRPr lang="fi-FI" sz="3200" dirty="0">
              <a:latin typeface="Calibri" panose="020F0502020204030204" pitchFamily="34" charset="0"/>
            </a:endParaRPr>
          </a:p>
        </p:txBody>
      </p:sp>
      <p:sp>
        <p:nvSpPr>
          <p:cNvPr id="3" name="Tekstin paikkamerkki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fi-FI" sz="2000" dirty="0" smtClean="0">
                <a:latin typeface="Calibri" panose="020F0502020204030204" pitchFamily="34" charset="0"/>
              </a:rPr>
              <a:t>Ns. uusi lapsuudentutkimus 1980-luvulla sosiologian ja </a:t>
            </a:r>
            <a:r>
              <a:rPr lang="fi-FI" sz="2000" dirty="0" smtClean="0">
                <a:latin typeface="Calibri" panose="020F0502020204030204" pitchFamily="34" charset="0"/>
              </a:rPr>
              <a:t>antropologian </a:t>
            </a:r>
            <a:r>
              <a:rPr lang="fi-FI" sz="2000" dirty="0" smtClean="0">
                <a:latin typeface="Calibri" panose="020F0502020204030204" pitchFamily="34" charset="0"/>
              </a:rPr>
              <a:t>piirissä </a:t>
            </a:r>
            <a:r>
              <a:rPr lang="fi-FI" sz="2000" dirty="0" smtClean="0">
                <a:latin typeface="Calibri" panose="020F0502020204030204" pitchFamily="34" charset="0"/>
                <a:sym typeface="Wingdings" panose="05000000000000000000" pitchFamily="2" charset="2"/>
              </a:rPr>
              <a:t> ymmärrys lapsuudesta ja lapsista muuttui (esim. lasten oikeuksien kehitys)</a:t>
            </a:r>
          </a:p>
          <a:p>
            <a:endParaRPr lang="fi-FI" sz="2000" dirty="0" smtClean="0">
              <a:latin typeface="Calibri" panose="020F0502020204030204" pitchFamily="34" charset="0"/>
            </a:endParaRPr>
          </a:p>
          <a:p>
            <a:r>
              <a:rPr lang="fi-FI" sz="2000" dirty="0">
                <a:latin typeface="Calibri" panose="020F0502020204030204" pitchFamily="34" charset="0"/>
              </a:rPr>
              <a:t>L</a:t>
            </a:r>
            <a:r>
              <a:rPr lang="fi-FI" sz="2000" dirty="0" smtClean="0">
                <a:latin typeface="Calibri" panose="020F0502020204030204" pitchFamily="34" charset="0"/>
              </a:rPr>
              <a:t>apsuudentutkimus: </a:t>
            </a:r>
          </a:p>
          <a:p>
            <a:pPr lvl="1"/>
            <a:r>
              <a:rPr lang="fi-FI" sz="1800" b="1" dirty="0" smtClean="0">
                <a:latin typeface="Calibri" panose="020F0502020204030204" pitchFamily="34" charset="0"/>
              </a:rPr>
              <a:t>lapset</a:t>
            </a:r>
            <a:r>
              <a:rPr lang="fi-FI" sz="1800" dirty="0" smtClean="0">
                <a:latin typeface="Calibri" panose="020F0502020204030204" pitchFamily="34" charset="0"/>
              </a:rPr>
              <a:t> yhteiskuntiensa </a:t>
            </a:r>
            <a:r>
              <a:rPr lang="fi-FI" sz="1800" dirty="0">
                <a:latin typeface="Calibri" panose="020F0502020204030204" pitchFamily="34" charset="0"/>
              </a:rPr>
              <a:t>ja yhteisöjensä jäseninä </a:t>
            </a:r>
            <a:r>
              <a:rPr lang="fi-FI" sz="1800" dirty="0" smtClean="0">
                <a:latin typeface="Calibri" panose="020F0502020204030204" pitchFamily="34" charset="0"/>
              </a:rPr>
              <a:t>sekä aktiivisina toimijoina </a:t>
            </a:r>
          </a:p>
          <a:p>
            <a:pPr lvl="1"/>
            <a:r>
              <a:rPr lang="fi-FI" sz="1800" b="1" dirty="0" smtClean="0">
                <a:latin typeface="Calibri" panose="020F0502020204030204" pitchFamily="34" charset="0"/>
              </a:rPr>
              <a:t>lapsuus</a:t>
            </a:r>
            <a:r>
              <a:rPr lang="fi-FI" sz="1800" dirty="0" smtClean="0">
                <a:latin typeface="Calibri" panose="020F0502020204030204" pitchFamily="34" charset="0"/>
              </a:rPr>
              <a:t> sosiaalisena konstruktiona, osana </a:t>
            </a:r>
            <a:r>
              <a:rPr lang="fi-FI" sz="1800" dirty="0">
                <a:latin typeface="Calibri" panose="020F0502020204030204" pitchFamily="34" charset="0"/>
              </a:rPr>
              <a:t>yhteiskuntaa, sen rakenteita ja </a:t>
            </a:r>
            <a:r>
              <a:rPr lang="fi-FI" sz="1800" dirty="0" smtClean="0">
                <a:latin typeface="Calibri" panose="020F0502020204030204" pitchFamily="34" charset="0"/>
              </a:rPr>
              <a:t>kulttuuria</a:t>
            </a:r>
          </a:p>
          <a:p>
            <a:pPr lvl="1"/>
            <a:r>
              <a:rPr lang="fi-FI" sz="1800" dirty="0" smtClean="0">
                <a:latin typeface="Calibri" panose="020F0502020204030204" pitchFamily="34" charset="0"/>
                <a:sym typeface="Wingdings" panose="05000000000000000000" pitchFamily="2" charset="2"/>
              </a:rPr>
              <a:t>lasten omien kokemusten ja näkemysten merkitys</a:t>
            </a:r>
            <a:endParaRPr lang="fi-FI" sz="1800" dirty="0" smtClean="0">
              <a:latin typeface="Calibri" panose="020F0502020204030204" pitchFamily="34" charset="0"/>
            </a:endParaRP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i-FI" dirty="0"/>
              <a:t>Mirka Kuula / 2.5.2017, Helsinki</a:t>
            </a:r>
          </a:p>
        </p:txBody>
      </p:sp>
    </p:spTree>
    <p:extLst>
      <p:ext uri="{BB962C8B-B14F-4D97-AF65-F5344CB8AC3E}">
        <p14:creationId xmlns:p14="http://schemas.microsoft.com/office/powerpoint/2010/main" val="811048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 smtClean="0">
                <a:latin typeface="Calibri" panose="020F0502020204030204" pitchFamily="34" charset="0"/>
              </a:rPr>
              <a:t>Lasten köyhyyskokemuksia koskeva tutkimus</a:t>
            </a:r>
            <a:endParaRPr lang="fi-FI" sz="3200" dirty="0">
              <a:latin typeface="Calibri" panose="020F0502020204030204" pitchFamily="34" charset="0"/>
            </a:endParaRPr>
          </a:p>
        </p:txBody>
      </p:sp>
      <p:sp>
        <p:nvSpPr>
          <p:cNvPr id="3" name="Tekstin paikkamerkki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fi-FI" sz="2000" dirty="0" smtClean="0">
                <a:latin typeface="Calibri" panose="020F0502020204030204" pitchFamily="34" charset="0"/>
              </a:rPr>
              <a:t>Lapsiköyhyyttä tutkitaan yhä useammin köyhien lasten omasta näkökulmasta käsin</a:t>
            </a:r>
            <a:endParaRPr lang="fi-FI" sz="2000" dirty="0"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lvl="1"/>
            <a:r>
              <a:rPr lang="fi-FI" sz="1800" dirty="0" smtClean="0">
                <a:latin typeface="Calibri" panose="020F0502020204030204" pitchFamily="34" charset="0"/>
              </a:rPr>
              <a:t>kiinnostuksenkohteena köyhyyden eletyt kokemukset</a:t>
            </a:r>
          </a:p>
          <a:p>
            <a:pPr lvl="1"/>
            <a:r>
              <a:rPr lang="fi-FI" sz="1800" dirty="0" smtClean="0">
                <a:latin typeface="Calibri" panose="020F0502020204030204" pitchFamily="34" charset="0"/>
              </a:rPr>
              <a:t>kysytään lapsilta </a:t>
            </a:r>
            <a:r>
              <a:rPr lang="fi-FI" sz="1800" dirty="0">
                <a:latin typeface="Calibri" panose="020F0502020204030204" pitchFamily="34" charset="0"/>
              </a:rPr>
              <a:t>itseltään, miten he köyhyyden kokevat ja miten se vaikuttaa heidän </a:t>
            </a:r>
            <a:r>
              <a:rPr lang="fi-FI" sz="1800" dirty="0" smtClean="0">
                <a:latin typeface="Calibri" panose="020F0502020204030204" pitchFamily="34" charset="0"/>
              </a:rPr>
              <a:t>arkeensa</a:t>
            </a:r>
            <a:endParaRPr lang="fi-FI" sz="1800" dirty="0">
              <a:latin typeface="Calibri" panose="020F0502020204030204" pitchFamily="34" charset="0"/>
            </a:endParaRPr>
          </a:p>
          <a:p>
            <a:pPr lvl="1"/>
            <a:r>
              <a:rPr lang="fi-FI" sz="1800" dirty="0" smtClean="0">
                <a:latin typeface="Calibri" panose="020F0502020204030204" pitchFamily="34" charset="0"/>
              </a:rPr>
              <a:t>esim</a:t>
            </a:r>
            <a:r>
              <a:rPr lang="fi-FI" sz="1800" dirty="0">
                <a:latin typeface="Calibri" panose="020F0502020204030204" pitchFamily="34" charset="0"/>
              </a:rPr>
              <a:t>. Isossa-Britanniassa, Yhdysvalloissa, Ruotsissa, Norjassa ja Alankomaissa (mutta ei Suomessa</a:t>
            </a:r>
            <a:r>
              <a:rPr lang="fi-FI" sz="1800" dirty="0" smtClean="0">
                <a:latin typeface="Calibri" panose="020F0502020204030204" pitchFamily="34" charset="0"/>
              </a:rPr>
              <a:t>!)</a:t>
            </a:r>
            <a:endParaRPr lang="fi-FI" sz="1800" dirty="0">
              <a:latin typeface="Calibri" panose="020F0502020204030204" pitchFamily="34" charset="0"/>
            </a:endParaRPr>
          </a:p>
          <a:p>
            <a:pPr lvl="1"/>
            <a:r>
              <a:rPr lang="fi-FI" sz="1800" dirty="0">
                <a:latin typeface="Calibri" panose="020F0502020204030204" pitchFamily="34" charset="0"/>
              </a:rPr>
              <a:t>l</a:t>
            </a:r>
            <a:r>
              <a:rPr lang="fi-FI" sz="1800" dirty="0" smtClean="0">
                <a:latin typeface="Calibri" panose="020F0502020204030204" pitchFamily="34" charset="0"/>
              </a:rPr>
              <a:t>aadullisia haastattelututkimuksia</a:t>
            </a:r>
            <a:endParaRPr lang="fi-FI" sz="1800" dirty="0">
              <a:latin typeface="Calibri" panose="020F0502020204030204" pitchFamily="34" charset="0"/>
            </a:endParaRPr>
          </a:p>
          <a:p>
            <a:pPr marL="457200" lvl="1" indent="0">
              <a:buNone/>
            </a:pPr>
            <a:endParaRPr lang="fi-FI" sz="1800" dirty="0">
              <a:latin typeface="Calibri" panose="020F0502020204030204" pitchFamily="34" charset="0"/>
            </a:endParaRP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i-FI" dirty="0"/>
              <a:t>Mirka Kuula / 2.5.2017, Helsinki</a:t>
            </a:r>
          </a:p>
        </p:txBody>
      </p:sp>
    </p:spTree>
    <p:extLst>
      <p:ext uri="{BB962C8B-B14F-4D97-AF65-F5344CB8AC3E}">
        <p14:creationId xmlns:p14="http://schemas.microsoft.com/office/powerpoint/2010/main" val="2989835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 smtClean="0">
                <a:latin typeface="Calibri" panose="020F0502020204030204" pitchFamily="34" charset="0"/>
              </a:rPr>
              <a:t>Aiempien tutkimusten tuloksia lasten köyhyyskokemuksista</a:t>
            </a:r>
            <a:endParaRPr lang="fi-FI" sz="3200" dirty="0">
              <a:latin typeface="Calibri" panose="020F0502020204030204" pitchFamily="34" charset="0"/>
            </a:endParaRPr>
          </a:p>
        </p:txBody>
      </p:sp>
      <p:sp>
        <p:nvSpPr>
          <p:cNvPr id="3" name="Tekstin paikkamerkki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sz="2200" dirty="0" smtClean="0">
                <a:latin typeface="Calibri" panose="020F0502020204030204" pitchFamily="34" charset="0"/>
              </a:rPr>
              <a:t>Köyhyyden seuraukset lapsille ennen kaikkea </a:t>
            </a:r>
            <a:r>
              <a:rPr lang="fi-FI" sz="2200" i="1" dirty="0" smtClean="0">
                <a:latin typeface="Calibri" panose="020F0502020204030204" pitchFamily="34" charset="0"/>
              </a:rPr>
              <a:t>sosiaalisia</a:t>
            </a:r>
          </a:p>
          <a:p>
            <a:pPr lvl="1"/>
            <a:r>
              <a:rPr lang="fi-FI" sz="1900" dirty="0" smtClean="0">
                <a:latin typeface="Calibri" panose="020F0502020204030204" pitchFamily="34" charset="0"/>
              </a:rPr>
              <a:t>vertaissuhteet ja kaverit</a:t>
            </a:r>
          </a:p>
          <a:p>
            <a:pPr lvl="1"/>
            <a:r>
              <a:rPr lang="fi-FI" sz="1900" dirty="0">
                <a:latin typeface="Calibri" panose="020F0502020204030204" pitchFamily="34" charset="0"/>
              </a:rPr>
              <a:t>k</a:t>
            </a:r>
            <a:r>
              <a:rPr lang="fi-FI" sz="1900" dirty="0" smtClean="0">
                <a:latin typeface="Calibri" panose="020F0502020204030204" pitchFamily="34" charset="0"/>
              </a:rPr>
              <a:t>oulu ja vapaa-aika</a:t>
            </a:r>
          </a:p>
          <a:p>
            <a:pPr lvl="1"/>
            <a:r>
              <a:rPr lang="fi-FI" sz="1900" dirty="0" smtClean="0">
                <a:latin typeface="Calibri" panose="020F0502020204030204" pitchFamily="34" charset="0"/>
              </a:rPr>
              <a:t>perhesuhteet ja ilmapiiri kotona</a:t>
            </a:r>
          </a:p>
          <a:p>
            <a:pPr lvl="1"/>
            <a:r>
              <a:rPr lang="fi-FI" sz="1900" dirty="0">
                <a:latin typeface="Calibri" panose="020F0502020204030204" pitchFamily="34" charset="0"/>
              </a:rPr>
              <a:t>o</a:t>
            </a:r>
            <a:r>
              <a:rPr lang="fi-FI" sz="1900" dirty="0" smtClean="0">
                <a:latin typeface="Calibri" panose="020F0502020204030204" pitchFamily="34" charset="0"/>
              </a:rPr>
              <a:t>sallisuuden ja vaikuttamisen mahdollisuudet </a:t>
            </a:r>
          </a:p>
          <a:p>
            <a:pPr marL="457200" lvl="1" indent="0">
              <a:buNone/>
            </a:pPr>
            <a:endParaRPr lang="fi-FI" sz="1800" dirty="0">
              <a:latin typeface="Calibri" panose="020F0502020204030204" pitchFamily="34" charset="0"/>
            </a:endParaRPr>
          </a:p>
          <a:p>
            <a:r>
              <a:rPr lang="fi-FI" sz="2200" dirty="0" smtClean="0">
                <a:latin typeface="Calibri" panose="020F0502020204030204" pitchFamily="34" charset="0"/>
              </a:rPr>
              <a:t>Köyhyydellä lisäksi </a:t>
            </a:r>
            <a:r>
              <a:rPr lang="fi-FI" sz="2200" i="1" dirty="0" smtClean="0">
                <a:latin typeface="Calibri" panose="020F0502020204030204" pitchFamily="34" charset="0"/>
              </a:rPr>
              <a:t>emotionaalisia seurauksia </a:t>
            </a:r>
          </a:p>
          <a:p>
            <a:pPr lvl="1"/>
            <a:r>
              <a:rPr lang="fi-FI" sz="1900" dirty="0" smtClean="0">
                <a:latin typeface="Calibri" panose="020F0502020204030204" pitchFamily="34" charset="0"/>
              </a:rPr>
              <a:t>subjektiivinen hyvinvointi, henkinen kuormitus ja huolen kantaminen</a:t>
            </a:r>
          </a:p>
          <a:p>
            <a:pPr lvl="1"/>
            <a:r>
              <a:rPr lang="fi-FI" sz="1900" dirty="0">
                <a:latin typeface="Calibri" panose="020F0502020204030204" pitchFamily="34" charset="0"/>
              </a:rPr>
              <a:t>n</a:t>
            </a:r>
            <a:r>
              <a:rPr lang="fi-FI" sz="1900" dirty="0" smtClean="0">
                <a:latin typeface="Calibri" panose="020F0502020204030204" pitchFamily="34" charset="0"/>
              </a:rPr>
              <a:t>egatiiviset tunteet </a:t>
            </a:r>
          </a:p>
          <a:p>
            <a:pPr lvl="1"/>
            <a:r>
              <a:rPr lang="fi-FI" sz="1900" dirty="0" smtClean="0">
                <a:latin typeface="Calibri" panose="020F0502020204030204" pitchFamily="34" charset="0"/>
              </a:rPr>
              <a:t>itsetunto, käsitys itsestä ja omista mahdollisuuksista</a:t>
            </a:r>
          </a:p>
          <a:p>
            <a:pPr marL="457200" lvl="1" indent="0">
              <a:buNone/>
            </a:pPr>
            <a:endParaRPr lang="fi-FI" sz="1800" dirty="0" smtClean="0">
              <a:latin typeface="Calibri" panose="020F0502020204030204" pitchFamily="34" charset="0"/>
            </a:endParaRPr>
          </a:p>
          <a:p>
            <a:r>
              <a:rPr lang="fi-FI" sz="2200" dirty="0" smtClean="0">
                <a:latin typeface="Calibri" panose="020F0502020204030204" pitchFamily="34" charset="0"/>
              </a:rPr>
              <a:t>Köyhyys voi olla myös </a:t>
            </a:r>
            <a:r>
              <a:rPr lang="fi-FI" sz="2200" i="1" dirty="0" smtClean="0">
                <a:latin typeface="Calibri" panose="020F0502020204030204" pitchFamily="34" charset="0"/>
              </a:rPr>
              <a:t>taloudellista ja materiaalista puutetta </a:t>
            </a:r>
          </a:p>
          <a:p>
            <a:pPr lvl="1"/>
            <a:r>
              <a:rPr lang="fi-FI" sz="1900" dirty="0" smtClean="0">
                <a:latin typeface="Calibri" panose="020F0502020204030204" pitchFamily="34" charset="0"/>
              </a:rPr>
              <a:t>esim. riittävä ravinto, asuminen, kunnollinen vaatetus, kouluun liittyvät kulut, terveydenhoitoon pääsy jne.</a:t>
            </a:r>
          </a:p>
          <a:p>
            <a:pPr lvl="1"/>
            <a:endParaRPr lang="fi-FI" sz="1800" dirty="0" smtClean="0">
              <a:latin typeface="Calibri" panose="020F0502020204030204" pitchFamily="34" charset="0"/>
            </a:endParaRPr>
          </a:p>
          <a:p>
            <a:r>
              <a:rPr lang="fi-FI" sz="2200" dirty="0" smtClean="0">
                <a:latin typeface="Calibri" panose="020F0502020204030204" pitchFamily="34" charset="0"/>
              </a:rPr>
              <a:t>Lasten </a:t>
            </a:r>
            <a:r>
              <a:rPr lang="fi-FI" sz="2200" dirty="0">
                <a:latin typeface="Calibri" panose="020F0502020204030204" pitchFamily="34" charset="0"/>
              </a:rPr>
              <a:t>kokemusten erilaisuus </a:t>
            </a:r>
            <a:r>
              <a:rPr lang="fi-FI" sz="2200" dirty="0" smtClean="0">
                <a:latin typeface="Calibri" panose="020F0502020204030204" pitchFamily="34" charset="0"/>
              </a:rPr>
              <a:t>ja erilaiset selviytymiskeinot</a:t>
            </a:r>
            <a:endParaRPr lang="fi-FI" sz="2200" dirty="0">
              <a:latin typeface="Calibri" panose="020F0502020204030204" pitchFamily="34" charset="0"/>
            </a:endParaRP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i-FI" dirty="0"/>
              <a:t>Mirka Kuula / 2.5.2017, Helsinki</a:t>
            </a:r>
          </a:p>
        </p:txBody>
      </p:sp>
    </p:spTree>
    <p:extLst>
      <p:ext uri="{BB962C8B-B14F-4D97-AF65-F5344CB8AC3E}">
        <p14:creationId xmlns:p14="http://schemas.microsoft.com/office/powerpoint/2010/main" val="3320187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 smtClean="0">
                <a:latin typeface="Calibri" panose="020F0502020204030204" pitchFamily="34" charset="0"/>
              </a:rPr>
              <a:t>Lasten kokemuksia köyhyydestä - väitöskirjatutkimus</a:t>
            </a:r>
            <a:endParaRPr lang="fi-FI" sz="3200" dirty="0">
              <a:latin typeface="Calibri" panose="020F0502020204030204" pitchFamily="34" charset="0"/>
            </a:endParaRPr>
          </a:p>
        </p:txBody>
      </p:sp>
      <p:sp>
        <p:nvSpPr>
          <p:cNvPr id="3" name="Tekstin paikkamerkki 2"/>
          <p:cNvSpPr>
            <a:spLocks noGrp="1"/>
          </p:cNvSpPr>
          <p:nvPr>
            <p:ph type="body" sz="quarter" idx="10"/>
          </p:nvPr>
        </p:nvSpPr>
        <p:spPr/>
        <p:txBody>
          <a:bodyPr>
            <a:noAutofit/>
          </a:bodyPr>
          <a:lstStyle/>
          <a:p>
            <a:r>
              <a:rPr lang="fi-FI" sz="2000" dirty="0" smtClean="0">
                <a:latin typeface="Calibri" panose="020F0502020204030204" pitchFamily="34" charset="0"/>
              </a:rPr>
              <a:t>Tutkimuksessa selvitetään:</a:t>
            </a:r>
          </a:p>
          <a:p>
            <a:pPr lvl="1"/>
            <a:r>
              <a:rPr lang="fi-FI" sz="1800" dirty="0">
                <a:latin typeface="Calibri" panose="020F0502020204030204" pitchFamily="34" charset="0"/>
              </a:rPr>
              <a:t>Millaista on pienituloisessa perheessä elävän lapsen arki?</a:t>
            </a:r>
          </a:p>
          <a:p>
            <a:pPr lvl="1"/>
            <a:r>
              <a:rPr lang="fi-FI" sz="1800" dirty="0">
                <a:latin typeface="Calibri" panose="020F0502020204030204" pitchFamily="34" charset="0"/>
              </a:rPr>
              <a:t>Minkälaisia merkityksiä lapset antavat perheen pienituloisuudelle</a:t>
            </a:r>
            <a:r>
              <a:rPr lang="fi-FI" sz="1800" dirty="0" smtClean="0">
                <a:latin typeface="Calibri" panose="020F0502020204030204" pitchFamily="34" charset="0"/>
              </a:rPr>
              <a:t>?</a:t>
            </a:r>
          </a:p>
          <a:p>
            <a:pPr lvl="1"/>
            <a:endParaRPr lang="fi-FI" sz="1800" dirty="0" smtClean="0">
              <a:latin typeface="Calibri" panose="020F0502020204030204" pitchFamily="34" charset="0"/>
            </a:endParaRPr>
          </a:p>
          <a:p>
            <a:r>
              <a:rPr lang="fi-FI" sz="2000" dirty="0" smtClean="0">
                <a:latin typeface="Calibri" panose="020F0502020204030204" pitchFamily="34" charset="0"/>
              </a:rPr>
              <a:t>Laadullinen tutkimus </a:t>
            </a:r>
            <a:r>
              <a:rPr lang="fi-FI" sz="2000" dirty="0" smtClean="0">
                <a:latin typeface="Calibri" panose="020F0502020204030204" pitchFamily="34" charset="0"/>
                <a:sym typeface="Wingdings" panose="05000000000000000000" pitchFamily="2" charset="2"/>
              </a:rPr>
              <a:t> </a:t>
            </a:r>
            <a:r>
              <a:rPr lang="fi-FI" sz="2000" dirty="0" smtClean="0">
                <a:latin typeface="Calibri" panose="020F0502020204030204" pitchFamily="34" charset="0"/>
              </a:rPr>
              <a:t>lasten kokemukset, fenomenologis-hermeneuttinen tutkimusote</a:t>
            </a:r>
          </a:p>
          <a:p>
            <a:endParaRPr lang="fi-FI" sz="2000" dirty="0" smtClean="0">
              <a:latin typeface="Calibri" panose="020F0502020204030204" pitchFamily="34" charset="0"/>
            </a:endParaRPr>
          </a:p>
          <a:p>
            <a:r>
              <a:rPr lang="fi-FI" sz="2000" dirty="0" smtClean="0">
                <a:latin typeface="Calibri" panose="020F0502020204030204" pitchFamily="34" charset="0"/>
              </a:rPr>
              <a:t>Tutkimusaineisto:</a:t>
            </a:r>
          </a:p>
          <a:p>
            <a:pPr lvl="1"/>
            <a:r>
              <a:rPr lang="fi-FI" sz="1800" dirty="0">
                <a:latin typeface="Calibri" panose="020F0502020204030204" pitchFamily="34" charset="0"/>
              </a:rPr>
              <a:t>a</a:t>
            </a:r>
            <a:r>
              <a:rPr lang="fi-FI" sz="1800" dirty="0" smtClean="0">
                <a:latin typeface="Calibri" panose="020F0502020204030204" pitchFamily="34" charset="0"/>
              </a:rPr>
              <a:t>voimet teemahaastattelut</a:t>
            </a:r>
          </a:p>
          <a:p>
            <a:pPr lvl="1"/>
            <a:r>
              <a:rPr lang="fi-FI" sz="1800" dirty="0" smtClean="0">
                <a:latin typeface="Calibri" panose="020F0502020204030204" pitchFamily="34" charset="0"/>
              </a:rPr>
              <a:t>peruskouluikäisiä lapset, joiden perheet saaneet toimeentulotukea</a:t>
            </a:r>
          </a:p>
          <a:p>
            <a:pPr lvl="1"/>
            <a:r>
              <a:rPr lang="fi-FI" sz="1800" dirty="0" smtClean="0">
                <a:latin typeface="Calibri" panose="020F0502020204030204" pitchFamily="34" charset="0"/>
              </a:rPr>
              <a:t>haastatteluissa käsitellään lasten arkeen ja hyvinvointiin liittyviä teemoja (esim. sosiaaliset suhteet, koulu, vapaa-aika, perheen taloudellinen asema jne.)</a:t>
            </a:r>
            <a:endParaRPr lang="fi-FI" sz="1800" dirty="0">
              <a:latin typeface="Calibri" panose="020F0502020204030204" pitchFamily="34" charset="0"/>
            </a:endParaRP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i-FI" dirty="0"/>
              <a:t>Mirka Kuula / 2.5.2017, Helsinki</a:t>
            </a:r>
          </a:p>
        </p:txBody>
      </p:sp>
    </p:spTree>
    <p:extLst>
      <p:ext uri="{BB962C8B-B14F-4D97-AF65-F5344CB8AC3E}">
        <p14:creationId xmlns:p14="http://schemas.microsoft.com/office/powerpoint/2010/main" val="1455654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 smtClean="0">
                <a:latin typeface="Calibri" panose="020F0502020204030204" pitchFamily="34" charset="0"/>
              </a:rPr>
              <a:t>Miksi köyhyyttä on tärkeää tutkia lasten omasta näkökulmasta käsin?</a:t>
            </a:r>
            <a:endParaRPr lang="fi-FI" sz="3200" dirty="0">
              <a:latin typeface="Calibri" panose="020F0502020204030204" pitchFamily="34" charset="0"/>
            </a:endParaRPr>
          </a:p>
        </p:txBody>
      </p:sp>
      <p:sp>
        <p:nvSpPr>
          <p:cNvPr id="3" name="Tekstin paikkamerkki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fi-FI" sz="2000" dirty="0">
                <a:latin typeface="Calibri" panose="020F0502020204030204" pitchFamily="34" charset="0"/>
              </a:rPr>
              <a:t>Enemmän tietoa ja moninaisempi kuva köyhyydestä</a:t>
            </a:r>
          </a:p>
          <a:p>
            <a:pPr marL="0" indent="0">
              <a:buNone/>
            </a:pPr>
            <a:endParaRPr lang="fi-FI" sz="2000" dirty="0" smtClean="0">
              <a:latin typeface="Calibri" panose="020F0502020204030204" pitchFamily="34" charset="0"/>
            </a:endParaRPr>
          </a:p>
          <a:p>
            <a:r>
              <a:rPr lang="fi-FI" sz="2000" dirty="0" smtClean="0">
                <a:latin typeface="Calibri" panose="020F0502020204030204" pitchFamily="34" charset="0"/>
              </a:rPr>
              <a:t>Pelkkien aikuislähtöisten tutkimusmenetelmien ja käsitteiden käyttö sopivat huonosti lasten kokemusten ja näkemysten tutkimiseen</a:t>
            </a:r>
          </a:p>
          <a:p>
            <a:endParaRPr lang="fi-FI" sz="2000" dirty="0" smtClean="0">
              <a:latin typeface="Calibri" panose="020F0502020204030204" pitchFamily="34" charset="0"/>
            </a:endParaRPr>
          </a:p>
          <a:p>
            <a:r>
              <a:rPr lang="fi-FI" sz="2000" dirty="0" smtClean="0">
                <a:latin typeface="Calibri" panose="020F0502020204030204" pitchFamily="34" charset="0"/>
              </a:rPr>
              <a:t>Lasten köyhyyskokemuksia ei ole tarkoituksenmukaista, eikä edes oikeutettua, tutkia ainoastaan aikuisilta kysymällä</a:t>
            </a:r>
            <a:endParaRPr lang="fi-FI" sz="2000" dirty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fi-FI" sz="2000" dirty="0">
              <a:latin typeface="Calibri" panose="020F0502020204030204" pitchFamily="34" charset="0"/>
            </a:endParaRPr>
          </a:p>
          <a:p>
            <a:r>
              <a:rPr lang="fi-FI" sz="2000" dirty="0" smtClean="0">
                <a:latin typeface="Calibri" panose="020F0502020204030204" pitchFamily="34" charset="0"/>
              </a:rPr>
              <a:t>Lapsilta saadun tiedon avulla voidaan kehittää entistä parempia keinoja lapsiköyhyyteen puuttumiseen ja lasten aseman parantamiseen</a:t>
            </a:r>
          </a:p>
          <a:p>
            <a:pPr marL="0" indent="0">
              <a:buNone/>
            </a:pPr>
            <a:endParaRPr lang="fi-FI" sz="2000" dirty="0" smtClean="0">
              <a:latin typeface="Calibri" panose="020F0502020204030204" pitchFamily="34" charset="0"/>
            </a:endParaRPr>
          </a:p>
          <a:p>
            <a:r>
              <a:rPr lang="fi-FI" sz="2000" dirty="0" smtClean="0">
                <a:latin typeface="Calibri" panose="020F0502020204030204" pitchFamily="34" charset="0"/>
              </a:rPr>
              <a:t>Lapset itse ovat parhaita asiantuntijoita kertomaan omasta elämästään ja siihen liittyvistä asioista</a:t>
            </a: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i-FI" dirty="0"/>
              <a:t>Mirka Kuula / 2.5.2017, Helsinki</a:t>
            </a:r>
          </a:p>
        </p:txBody>
      </p:sp>
    </p:spTree>
    <p:extLst>
      <p:ext uri="{BB962C8B-B14F-4D97-AF65-F5344CB8AC3E}">
        <p14:creationId xmlns:p14="http://schemas.microsoft.com/office/powerpoint/2010/main" val="540324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365786"/>
            <a:ext cx="8218488" cy="4791405"/>
          </a:xfrm>
        </p:spPr>
        <p:txBody>
          <a:bodyPr>
            <a:normAutofit/>
          </a:bodyPr>
          <a:lstStyle/>
          <a:p>
            <a:pPr algn="ctr"/>
            <a:r>
              <a:rPr lang="fi-FI" sz="4800" dirty="0" smtClean="0">
                <a:solidFill>
                  <a:schemeClr val="accent3"/>
                </a:solidFill>
                <a:latin typeface="Calibri" panose="020F0502020204030204" pitchFamily="34" charset="0"/>
              </a:rPr>
              <a:t>Kiitos!</a:t>
            </a:r>
            <a:endParaRPr lang="fi-FI" sz="4800" dirty="0">
              <a:solidFill>
                <a:schemeClr val="accent3"/>
              </a:solidFill>
              <a:latin typeface="Calibri" panose="020F0502020204030204" pitchFamily="34" charset="0"/>
            </a:endParaRPr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46098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200" dirty="0" smtClean="0">
                <a:latin typeface="Calibri" panose="020F0502020204030204" pitchFamily="34" charset="0"/>
              </a:rPr>
              <a:t>Kirjallisuus:</a:t>
            </a:r>
            <a:endParaRPr lang="fi-FI" sz="3200" dirty="0">
              <a:latin typeface="Calibri" panose="020F0502020204030204" pitchFamily="34" charset="0"/>
            </a:endParaRPr>
          </a:p>
        </p:txBody>
      </p:sp>
      <p:sp>
        <p:nvSpPr>
          <p:cNvPr id="3" name="Tekstin paikkamerkki 2"/>
          <p:cNvSpPr>
            <a:spLocks noGrp="1"/>
          </p:cNvSpPr>
          <p:nvPr>
            <p:ph type="body" sz="quarter" idx="10"/>
          </p:nvPr>
        </p:nvSpPr>
        <p:spPr>
          <a:xfrm>
            <a:off x="467545" y="1340769"/>
            <a:ext cx="8208144" cy="5159516"/>
          </a:xfrm>
        </p:spPr>
        <p:txBody>
          <a:bodyPr numCol="1"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fi-FI" sz="1200" dirty="0">
                <a:latin typeface="Calibri Light" panose="020F0302020204030204" pitchFamily="34" charset="0"/>
              </a:rPr>
              <a:t>Attree, Pamela. 2006. “The Social </a:t>
            </a:r>
            <a:r>
              <a:rPr lang="fi-FI" sz="1200" dirty="0" err="1">
                <a:latin typeface="Calibri Light" panose="020F0302020204030204" pitchFamily="34" charset="0"/>
              </a:rPr>
              <a:t>Costs</a:t>
            </a:r>
            <a:r>
              <a:rPr lang="fi-FI" sz="1200" dirty="0">
                <a:latin typeface="Calibri Light" panose="020F0302020204030204" pitchFamily="34" charset="0"/>
              </a:rPr>
              <a:t> of Child </a:t>
            </a:r>
            <a:r>
              <a:rPr lang="fi-FI" sz="1200" dirty="0" err="1">
                <a:latin typeface="Calibri Light" panose="020F0302020204030204" pitchFamily="34" charset="0"/>
              </a:rPr>
              <a:t>Poverty</a:t>
            </a:r>
            <a:r>
              <a:rPr lang="fi-FI" sz="1200" dirty="0">
                <a:latin typeface="Calibri Light" panose="020F0302020204030204" pitchFamily="34" charset="0"/>
              </a:rPr>
              <a:t>: A </a:t>
            </a:r>
            <a:r>
              <a:rPr lang="fi-FI" sz="1200" dirty="0" err="1">
                <a:latin typeface="Calibri Light" panose="020F0302020204030204" pitchFamily="34" charset="0"/>
              </a:rPr>
              <a:t>Systematic</a:t>
            </a:r>
            <a:r>
              <a:rPr lang="fi-FI" sz="1200" dirty="0">
                <a:latin typeface="Calibri Light" panose="020F0302020204030204" pitchFamily="34" charset="0"/>
              </a:rPr>
              <a:t> Review of </a:t>
            </a:r>
            <a:r>
              <a:rPr lang="fi-FI" sz="1200" dirty="0" err="1">
                <a:latin typeface="Calibri Light" panose="020F0302020204030204" pitchFamily="34" charset="0"/>
              </a:rPr>
              <a:t>the</a:t>
            </a:r>
            <a:r>
              <a:rPr lang="fi-FI" sz="1200" dirty="0">
                <a:latin typeface="Calibri Light" panose="020F0302020204030204" pitchFamily="34" charset="0"/>
              </a:rPr>
              <a:t> </a:t>
            </a:r>
            <a:r>
              <a:rPr lang="fi-FI" sz="1200" dirty="0" err="1">
                <a:latin typeface="Calibri Light" panose="020F0302020204030204" pitchFamily="34" charset="0"/>
              </a:rPr>
              <a:t>Qualitative</a:t>
            </a:r>
            <a:r>
              <a:rPr lang="fi-FI" sz="1200" dirty="0">
                <a:latin typeface="Calibri Light" panose="020F0302020204030204" pitchFamily="34" charset="0"/>
              </a:rPr>
              <a:t> </a:t>
            </a:r>
            <a:r>
              <a:rPr lang="fi-FI" sz="1200" dirty="0" err="1">
                <a:latin typeface="Calibri Light" panose="020F0302020204030204" pitchFamily="34" charset="0"/>
              </a:rPr>
              <a:t>Evidence</a:t>
            </a:r>
            <a:r>
              <a:rPr lang="fi-FI" sz="1200" dirty="0">
                <a:latin typeface="Calibri Light" panose="020F0302020204030204" pitchFamily="34" charset="0"/>
              </a:rPr>
              <a:t>.” </a:t>
            </a:r>
            <a:r>
              <a:rPr lang="fi-FI" sz="1200" i="1" dirty="0">
                <a:latin typeface="Calibri Light" panose="020F0302020204030204" pitchFamily="34" charset="0"/>
              </a:rPr>
              <a:t>Children and Society</a:t>
            </a:r>
            <a:r>
              <a:rPr lang="fi-FI" sz="1200" dirty="0">
                <a:latin typeface="Calibri Light" panose="020F0302020204030204" pitchFamily="34" charset="0"/>
              </a:rPr>
              <a:t> 20(1):54–66</a:t>
            </a:r>
            <a:r>
              <a:rPr lang="fi-FI" sz="1200" dirty="0" smtClean="0">
                <a:latin typeface="Calibri Light" panose="020F0302020204030204" pitchFamily="34" charset="0"/>
              </a:rPr>
              <a:t>.</a:t>
            </a:r>
          </a:p>
          <a:p>
            <a:pPr marL="0" indent="0">
              <a:spcBef>
                <a:spcPts val="0"/>
              </a:spcBef>
              <a:buNone/>
            </a:pPr>
            <a:endParaRPr lang="fi-FI" sz="1200" dirty="0">
              <a:latin typeface="Calibri Light" panose="020F030202020403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fi-FI" sz="1200" dirty="0" err="1">
                <a:latin typeface="Calibri Light" panose="020F0302020204030204" pitchFamily="34" charset="0"/>
              </a:rPr>
              <a:t>Corsaro</a:t>
            </a:r>
            <a:r>
              <a:rPr lang="fi-FI" sz="1200" dirty="0">
                <a:latin typeface="Calibri Light" panose="020F0302020204030204" pitchFamily="34" charset="0"/>
              </a:rPr>
              <a:t>, William A. 2005. </a:t>
            </a:r>
            <a:r>
              <a:rPr lang="fi-FI" sz="1200" i="1" dirty="0">
                <a:latin typeface="Calibri Light" panose="020F0302020204030204" pitchFamily="34" charset="0"/>
              </a:rPr>
              <a:t>The Sociology of </a:t>
            </a:r>
            <a:r>
              <a:rPr lang="fi-FI" sz="1200" i="1" dirty="0" err="1">
                <a:latin typeface="Calibri Light" panose="020F0302020204030204" pitchFamily="34" charset="0"/>
              </a:rPr>
              <a:t>Childhood</a:t>
            </a:r>
            <a:r>
              <a:rPr lang="fi-FI" sz="1200" dirty="0">
                <a:latin typeface="Calibri Light" panose="020F0302020204030204" pitchFamily="34" charset="0"/>
              </a:rPr>
              <a:t>. London: Sage Publications</a:t>
            </a:r>
            <a:r>
              <a:rPr lang="fi-FI" sz="1200" dirty="0" smtClean="0">
                <a:latin typeface="Calibri Light" panose="020F0302020204030204" pitchFamily="34" charset="0"/>
              </a:rPr>
              <a:t>.</a:t>
            </a:r>
          </a:p>
          <a:p>
            <a:pPr marL="0" indent="0">
              <a:spcBef>
                <a:spcPts val="0"/>
              </a:spcBef>
              <a:buNone/>
            </a:pPr>
            <a:endParaRPr lang="fi-FI" sz="1200" dirty="0">
              <a:latin typeface="Calibri Light" panose="020F030202020403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fi-FI" sz="1200" dirty="0">
                <a:latin typeface="Calibri Light" panose="020F0302020204030204" pitchFamily="34" charset="0"/>
              </a:rPr>
              <a:t>Fortier, Sandra M. 2006. “On </a:t>
            </a:r>
            <a:r>
              <a:rPr lang="fi-FI" sz="1200" dirty="0" err="1">
                <a:latin typeface="Calibri Light" panose="020F0302020204030204" pitchFamily="34" charset="0"/>
              </a:rPr>
              <a:t>Being</a:t>
            </a:r>
            <a:r>
              <a:rPr lang="fi-FI" sz="1200" dirty="0">
                <a:latin typeface="Calibri Light" panose="020F0302020204030204" pitchFamily="34" charset="0"/>
              </a:rPr>
              <a:t> a Poor Child in America.” </a:t>
            </a:r>
            <a:r>
              <a:rPr lang="fi-FI" sz="1200" i="1" dirty="0">
                <a:latin typeface="Calibri Light" panose="020F0302020204030204" pitchFamily="34" charset="0"/>
              </a:rPr>
              <a:t>Journal of Children and </a:t>
            </a:r>
            <a:r>
              <a:rPr lang="fi-FI" sz="1200" i="1" dirty="0" err="1">
                <a:latin typeface="Calibri Light" panose="020F0302020204030204" pitchFamily="34" charset="0"/>
              </a:rPr>
              <a:t>Poverty</a:t>
            </a:r>
            <a:r>
              <a:rPr lang="fi-FI" sz="1200" dirty="0">
                <a:latin typeface="Calibri Light" panose="020F0302020204030204" pitchFamily="34" charset="0"/>
              </a:rPr>
              <a:t> 12(2):113–28</a:t>
            </a:r>
            <a:r>
              <a:rPr lang="fi-FI" sz="1200" dirty="0" smtClean="0">
                <a:latin typeface="Calibri Light" panose="020F0302020204030204" pitchFamily="34" charset="0"/>
              </a:rPr>
              <a:t>.</a:t>
            </a:r>
          </a:p>
          <a:p>
            <a:pPr marL="0" indent="0">
              <a:spcBef>
                <a:spcPts val="0"/>
              </a:spcBef>
              <a:buNone/>
            </a:pPr>
            <a:endParaRPr lang="fi-FI" sz="1200" dirty="0">
              <a:latin typeface="Calibri Light" panose="020F030202020403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fi-FI" sz="1200" dirty="0">
                <a:latin typeface="Calibri Light" panose="020F0302020204030204" pitchFamily="34" charset="0"/>
              </a:rPr>
              <a:t>Hakovirta, Mia and Minna Rantalaiho. 2012. </a:t>
            </a:r>
            <a:r>
              <a:rPr lang="fi-FI" sz="1200" i="1" dirty="0">
                <a:latin typeface="Calibri Light" panose="020F0302020204030204" pitchFamily="34" charset="0"/>
              </a:rPr>
              <a:t>Taloudellinen </a:t>
            </a:r>
            <a:r>
              <a:rPr lang="fi-FI" sz="1200" i="1" dirty="0" smtClean="0">
                <a:latin typeface="Calibri Light" panose="020F0302020204030204" pitchFamily="34" charset="0"/>
              </a:rPr>
              <a:t>eriarvoisuus </a:t>
            </a:r>
            <a:r>
              <a:rPr lang="fi-FI" sz="1200" i="1" dirty="0">
                <a:latin typeface="Calibri Light" panose="020F0302020204030204" pitchFamily="34" charset="0"/>
              </a:rPr>
              <a:t>l</a:t>
            </a:r>
            <a:r>
              <a:rPr lang="fi-FI" sz="1200" i="1" dirty="0" smtClean="0">
                <a:latin typeface="Calibri Light" panose="020F0302020204030204" pitchFamily="34" charset="0"/>
              </a:rPr>
              <a:t>asten </a:t>
            </a:r>
            <a:r>
              <a:rPr lang="fi-FI" sz="1200" i="1" dirty="0">
                <a:latin typeface="Calibri Light" panose="020F0302020204030204" pitchFamily="34" charset="0"/>
              </a:rPr>
              <a:t>a</a:t>
            </a:r>
            <a:r>
              <a:rPr lang="fi-FI" sz="1200" i="1" dirty="0" smtClean="0">
                <a:latin typeface="Calibri Light" panose="020F0302020204030204" pitchFamily="34" charset="0"/>
              </a:rPr>
              <a:t>rjessa</a:t>
            </a:r>
            <a:r>
              <a:rPr lang="fi-FI" sz="1200" dirty="0">
                <a:latin typeface="Calibri Light" panose="020F0302020204030204" pitchFamily="34" charset="0"/>
              </a:rPr>
              <a:t>. Helsinki: Kelan tutkimusosasto</a:t>
            </a:r>
            <a:r>
              <a:rPr lang="fi-FI" sz="1200" dirty="0" smtClean="0">
                <a:latin typeface="Calibri Light" panose="020F0302020204030204" pitchFamily="34" charset="0"/>
              </a:rPr>
              <a:t>.</a:t>
            </a:r>
          </a:p>
          <a:p>
            <a:pPr marL="0" indent="0">
              <a:spcBef>
                <a:spcPts val="0"/>
              </a:spcBef>
              <a:buNone/>
            </a:pPr>
            <a:endParaRPr lang="fi-FI" sz="1200" dirty="0">
              <a:latin typeface="Calibri Light" panose="020F030202020403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fi-FI" sz="1200" dirty="0">
                <a:latin typeface="Calibri Light" panose="020F0302020204030204" pitchFamily="34" charset="0"/>
              </a:rPr>
              <a:t>Harju, Anne. 2008. </a:t>
            </a:r>
            <a:r>
              <a:rPr lang="fi-FI" sz="1200" i="1" dirty="0" err="1">
                <a:latin typeface="Calibri Light" panose="020F0302020204030204" pitchFamily="34" charset="0"/>
              </a:rPr>
              <a:t>Barns</a:t>
            </a:r>
            <a:r>
              <a:rPr lang="fi-FI" sz="1200" i="1" dirty="0">
                <a:latin typeface="Calibri Light" panose="020F0302020204030204" pitchFamily="34" charset="0"/>
              </a:rPr>
              <a:t> </a:t>
            </a:r>
            <a:r>
              <a:rPr lang="fi-FI" sz="1200" i="1" dirty="0" err="1">
                <a:latin typeface="Calibri Light" panose="020F0302020204030204" pitchFamily="34" charset="0"/>
              </a:rPr>
              <a:t>v</a:t>
            </a:r>
            <a:r>
              <a:rPr lang="fi-FI" sz="1200" i="1" dirty="0" err="1" smtClean="0">
                <a:latin typeface="Calibri Light" panose="020F0302020204030204" pitchFamily="34" charset="0"/>
              </a:rPr>
              <a:t>ardag</a:t>
            </a:r>
            <a:r>
              <a:rPr lang="fi-FI" sz="1200" i="1" dirty="0" smtClean="0">
                <a:latin typeface="Calibri Light" panose="020F0302020204030204" pitchFamily="34" charset="0"/>
              </a:rPr>
              <a:t> </a:t>
            </a:r>
            <a:r>
              <a:rPr lang="fi-FI" sz="1200" i="1" dirty="0" err="1">
                <a:latin typeface="Calibri Light" panose="020F0302020204030204" pitchFamily="34" charset="0"/>
              </a:rPr>
              <a:t>m</a:t>
            </a:r>
            <a:r>
              <a:rPr lang="fi-FI" sz="1200" i="1" dirty="0" err="1" smtClean="0">
                <a:latin typeface="Calibri Light" panose="020F0302020204030204" pitchFamily="34" charset="0"/>
              </a:rPr>
              <a:t>ed</a:t>
            </a:r>
            <a:r>
              <a:rPr lang="fi-FI" sz="1200" i="1" dirty="0" smtClean="0">
                <a:latin typeface="Calibri Light" panose="020F0302020204030204" pitchFamily="34" charset="0"/>
              </a:rPr>
              <a:t> </a:t>
            </a:r>
            <a:r>
              <a:rPr lang="fi-FI" sz="1200" i="1" dirty="0" err="1">
                <a:latin typeface="Calibri Light" panose="020F0302020204030204" pitchFamily="34" charset="0"/>
              </a:rPr>
              <a:t>k</a:t>
            </a:r>
            <a:r>
              <a:rPr lang="fi-FI" sz="1200" i="1" dirty="0" err="1" smtClean="0">
                <a:latin typeface="Calibri Light" panose="020F0302020204030204" pitchFamily="34" charset="0"/>
              </a:rPr>
              <a:t>napp</a:t>
            </a:r>
            <a:r>
              <a:rPr lang="fi-FI" sz="1200" i="1" dirty="0" smtClean="0">
                <a:latin typeface="Calibri Light" panose="020F0302020204030204" pitchFamily="34" charset="0"/>
              </a:rPr>
              <a:t> </a:t>
            </a:r>
            <a:r>
              <a:rPr lang="fi-FI" sz="1200" i="1" dirty="0">
                <a:latin typeface="Calibri Light" panose="020F0302020204030204" pitchFamily="34" charset="0"/>
              </a:rPr>
              <a:t>e</a:t>
            </a:r>
            <a:r>
              <a:rPr lang="fi-FI" sz="1200" i="1" dirty="0" smtClean="0">
                <a:latin typeface="Calibri Light" panose="020F0302020204030204" pitchFamily="34" charset="0"/>
              </a:rPr>
              <a:t>konomi</a:t>
            </a:r>
            <a:r>
              <a:rPr lang="fi-FI" sz="1200" i="1" dirty="0">
                <a:latin typeface="Calibri Light" panose="020F0302020204030204" pitchFamily="34" charset="0"/>
              </a:rPr>
              <a:t>. En </a:t>
            </a:r>
            <a:r>
              <a:rPr lang="fi-FI" sz="1200" i="1" dirty="0" err="1">
                <a:latin typeface="Calibri Light" panose="020F0302020204030204" pitchFamily="34" charset="0"/>
              </a:rPr>
              <a:t>s</a:t>
            </a:r>
            <a:r>
              <a:rPr lang="fi-FI" sz="1200" i="1" dirty="0" err="1" smtClean="0">
                <a:latin typeface="Calibri Light" panose="020F0302020204030204" pitchFamily="34" charset="0"/>
              </a:rPr>
              <a:t>tudie</a:t>
            </a:r>
            <a:r>
              <a:rPr lang="fi-FI" sz="1200" i="1" dirty="0" smtClean="0">
                <a:latin typeface="Calibri Light" panose="020F0302020204030204" pitchFamily="34" charset="0"/>
              </a:rPr>
              <a:t> </a:t>
            </a:r>
            <a:r>
              <a:rPr lang="fi-FI" sz="1200" i="1" dirty="0" err="1">
                <a:latin typeface="Calibri Light" panose="020F0302020204030204" pitchFamily="34" charset="0"/>
              </a:rPr>
              <a:t>o</a:t>
            </a:r>
            <a:r>
              <a:rPr lang="fi-FI" sz="1200" i="1" dirty="0" err="1" smtClean="0">
                <a:latin typeface="Calibri Light" panose="020F0302020204030204" pitchFamily="34" charset="0"/>
              </a:rPr>
              <a:t>m</a:t>
            </a:r>
            <a:r>
              <a:rPr lang="fi-FI" sz="1200" i="1" dirty="0" smtClean="0">
                <a:latin typeface="Calibri Light" panose="020F0302020204030204" pitchFamily="34" charset="0"/>
              </a:rPr>
              <a:t> </a:t>
            </a:r>
            <a:r>
              <a:rPr lang="fi-FI" sz="1200" i="1" dirty="0" err="1">
                <a:latin typeface="Calibri Light" panose="020F0302020204030204" pitchFamily="34" charset="0"/>
              </a:rPr>
              <a:t>b</a:t>
            </a:r>
            <a:r>
              <a:rPr lang="fi-FI" sz="1200" i="1" dirty="0" err="1" smtClean="0">
                <a:latin typeface="Calibri Light" panose="020F0302020204030204" pitchFamily="34" charset="0"/>
              </a:rPr>
              <a:t>arns</a:t>
            </a:r>
            <a:r>
              <a:rPr lang="fi-FI" sz="1200" i="1" dirty="0" smtClean="0">
                <a:latin typeface="Calibri Light" panose="020F0302020204030204" pitchFamily="34" charset="0"/>
              </a:rPr>
              <a:t> </a:t>
            </a:r>
            <a:r>
              <a:rPr lang="fi-FI" sz="1200" i="1" dirty="0" err="1">
                <a:latin typeface="Calibri Light" panose="020F0302020204030204" pitchFamily="34" charset="0"/>
              </a:rPr>
              <a:t>e</a:t>
            </a:r>
            <a:r>
              <a:rPr lang="fi-FI" sz="1200" i="1" dirty="0" err="1" smtClean="0">
                <a:latin typeface="Calibri Light" panose="020F0302020204030204" pitchFamily="34" charset="0"/>
              </a:rPr>
              <a:t>rfarenheter</a:t>
            </a:r>
            <a:r>
              <a:rPr lang="fi-FI" sz="1200" i="1" dirty="0" smtClean="0">
                <a:latin typeface="Calibri Light" panose="020F0302020204030204" pitchFamily="34" charset="0"/>
              </a:rPr>
              <a:t> </a:t>
            </a:r>
            <a:r>
              <a:rPr lang="fi-FI" sz="1200" i="1" dirty="0" err="1">
                <a:latin typeface="Calibri Light" panose="020F0302020204030204" pitchFamily="34" charset="0"/>
              </a:rPr>
              <a:t>o</a:t>
            </a:r>
            <a:r>
              <a:rPr lang="fi-FI" sz="1200" i="1" dirty="0" err="1" smtClean="0">
                <a:latin typeface="Calibri Light" panose="020F0302020204030204" pitchFamily="34" charset="0"/>
              </a:rPr>
              <a:t>ch</a:t>
            </a:r>
            <a:r>
              <a:rPr lang="fi-FI" sz="1200" i="1" dirty="0" smtClean="0">
                <a:latin typeface="Calibri Light" panose="020F0302020204030204" pitchFamily="34" charset="0"/>
              </a:rPr>
              <a:t> </a:t>
            </a:r>
            <a:r>
              <a:rPr lang="fi-FI" sz="1200" i="1" dirty="0" err="1">
                <a:latin typeface="Calibri Light" panose="020F0302020204030204" pitchFamily="34" charset="0"/>
              </a:rPr>
              <a:t>s</a:t>
            </a:r>
            <a:r>
              <a:rPr lang="fi-FI" sz="1200" i="1" dirty="0" err="1" smtClean="0">
                <a:latin typeface="Calibri Light" panose="020F0302020204030204" pitchFamily="34" charset="0"/>
              </a:rPr>
              <a:t>trategier</a:t>
            </a:r>
            <a:r>
              <a:rPr lang="fi-FI" sz="1200" i="1" dirty="0">
                <a:latin typeface="Calibri Light" panose="020F0302020204030204" pitchFamily="34" charset="0"/>
              </a:rPr>
              <a:t>.</a:t>
            </a:r>
            <a:r>
              <a:rPr lang="fi-FI" sz="1200" dirty="0">
                <a:latin typeface="Calibri Light" panose="020F0302020204030204" pitchFamily="34" charset="0"/>
              </a:rPr>
              <a:t> </a:t>
            </a:r>
            <a:r>
              <a:rPr lang="fi-FI" sz="1200" dirty="0" err="1">
                <a:latin typeface="Calibri Light" panose="020F0302020204030204" pitchFamily="34" charset="0"/>
              </a:rPr>
              <a:t>Växjö</a:t>
            </a:r>
            <a:r>
              <a:rPr lang="fi-FI" sz="1200" dirty="0">
                <a:latin typeface="Calibri Light" panose="020F0302020204030204" pitchFamily="34" charset="0"/>
              </a:rPr>
              <a:t>: </a:t>
            </a:r>
            <a:r>
              <a:rPr lang="fi-FI" sz="1200" dirty="0" err="1">
                <a:latin typeface="Calibri Light" panose="020F0302020204030204" pitchFamily="34" charset="0"/>
              </a:rPr>
              <a:t>Växjö</a:t>
            </a:r>
            <a:r>
              <a:rPr lang="fi-FI" sz="1200" dirty="0">
                <a:latin typeface="Calibri Light" panose="020F0302020204030204" pitchFamily="34" charset="0"/>
              </a:rPr>
              <a:t> </a:t>
            </a:r>
            <a:r>
              <a:rPr lang="fi-FI" sz="1200" dirty="0" err="1">
                <a:latin typeface="Calibri Light" panose="020F0302020204030204" pitchFamily="34" charset="0"/>
              </a:rPr>
              <a:t>University</a:t>
            </a:r>
            <a:r>
              <a:rPr lang="fi-FI" sz="1200" dirty="0" smtClean="0">
                <a:latin typeface="Calibri Light" panose="020F0302020204030204" pitchFamily="34" charset="0"/>
              </a:rPr>
              <a:t>.</a:t>
            </a:r>
          </a:p>
          <a:p>
            <a:pPr marL="0" indent="0">
              <a:spcBef>
                <a:spcPts val="0"/>
              </a:spcBef>
              <a:buNone/>
            </a:pPr>
            <a:endParaRPr lang="fi-FI" sz="1200" dirty="0">
              <a:latin typeface="Calibri Light" panose="020F030202020403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fi-FI" sz="1200" dirty="0">
                <a:latin typeface="Calibri Light" panose="020F0302020204030204" pitchFamily="34" charset="0"/>
              </a:rPr>
              <a:t>Harju, Anne and Anne Brita Thorød. 2011. “Child </a:t>
            </a:r>
            <a:r>
              <a:rPr lang="fi-FI" sz="1200" dirty="0" err="1">
                <a:latin typeface="Calibri Light" panose="020F0302020204030204" pitchFamily="34" charset="0"/>
              </a:rPr>
              <a:t>Poverty</a:t>
            </a:r>
            <a:r>
              <a:rPr lang="fi-FI" sz="1200" dirty="0">
                <a:latin typeface="Calibri Light" panose="020F0302020204030204" pitchFamily="34" charset="0"/>
              </a:rPr>
              <a:t> in a </a:t>
            </a:r>
            <a:r>
              <a:rPr lang="fi-FI" sz="1200" dirty="0" err="1">
                <a:latin typeface="Calibri Light" panose="020F0302020204030204" pitchFamily="34" charset="0"/>
              </a:rPr>
              <a:t>Scandinavian</a:t>
            </a:r>
            <a:r>
              <a:rPr lang="fi-FI" sz="1200" dirty="0">
                <a:latin typeface="Calibri Light" panose="020F0302020204030204" pitchFamily="34" charset="0"/>
              </a:rPr>
              <a:t> </a:t>
            </a:r>
            <a:r>
              <a:rPr lang="fi-FI" sz="1200" dirty="0" err="1">
                <a:latin typeface="Calibri Light" panose="020F0302020204030204" pitchFamily="34" charset="0"/>
              </a:rPr>
              <a:t>Welfare</a:t>
            </a:r>
            <a:r>
              <a:rPr lang="fi-FI" sz="1200" dirty="0">
                <a:latin typeface="Calibri Light" panose="020F0302020204030204" pitchFamily="34" charset="0"/>
              </a:rPr>
              <a:t> </a:t>
            </a:r>
            <a:r>
              <a:rPr lang="fi-FI" sz="1200" dirty="0" err="1">
                <a:latin typeface="Calibri Light" panose="020F0302020204030204" pitchFamily="34" charset="0"/>
              </a:rPr>
              <a:t>Context-from</a:t>
            </a:r>
            <a:r>
              <a:rPr lang="fi-FI" sz="1200" dirty="0">
                <a:latin typeface="Calibri Light" panose="020F0302020204030204" pitchFamily="34" charset="0"/>
              </a:rPr>
              <a:t> </a:t>
            </a:r>
            <a:r>
              <a:rPr lang="fi-FI" sz="1200" dirty="0" err="1">
                <a:latin typeface="Calibri Light" panose="020F0302020204030204" pitchFamily="34" charset="0"/>
              </a:rPr>
              <a:t>Children’s</a:t>
            </a:r>
            <a:r>
              <a:rPr lang="fi-FI" sz="1200" dirty="0">
                <a:latin typeface="Calibri Light" panose="020F0302020204030204" pitchFamily="34" charset="0"/>
              </a:rPr>
              <a:t> Point of </a:t>
            </a:r>
            <a:r>
              <a:rPr lang="fi-FI" sz="1200" dirty="0" err="1">
                <a:latin typeface="Calibri Light" panose="020F0302020204030204" pitchFamily="34" charset="0"/>
              </a:rPr>
              <a:t>View</a:t>
            </a:r>
            <a:r>
              <a:rPr lang="fi-FI" sz="1200" dirty="0">
                <a:latin typeface="Calibri Light" panose="020F0302020204030204" pitchFamily="34" charset="0"/>
              </a:rPr>
              <a:t>.” </a:t>
            </a:r>
            <a:r>
              <a:rPr lang="fi-FI" sz="1200" i="1" dirty="0">
                <a:latin typeface="Calibri Light" panose="020F0302020204030204" pitchFamily="34" charset="0"/>
              </a:rPr>
              <a:t>Child </a:t>
            </a:r>
            <a:r>
              <a:rPr lang="fi-FI" sz="1200" i="1" dirty="0" err="1">
                <a:latin typeface="Calibri Light" panose="020F0302020204030204" pitchFamily="34" charset="0"/>
              </a:rPr>
              <a:t>Indicators</a:t>
            </a:r>
            <a:r>
              <a:rPr lang="fi-FI" sz="1200" i="1" dirty="0">
                <a:latin typeface="Calibri Light" panose="020F0302020204030204" pitchFamily="34" charset="0"/>
              </a:rPr>
              <a:t> Research</a:t>
            </a:r>
            <a:r>
              <a:rPr lang="fi-FI" sz="1200" dirty="0">
                <a:latin typeface="Calibri Light" panose="020F0302020204030204" pitchFamily="34" charset="0"/>
              </a:rPr>
              <a:t> 4(2):283–299</a:t>
            </a:r>
            <a:r>
              <a:rPr lang="fi-FI" sz="1200" dirty="0" smtClean="0">
                <a:latin typeface="Calibri Light" panose="020F0302020204030204" pitchFamily="34" charset="0"/>
              </a:rPr>
              <a:t>.</a:t>
            </a:r>
          </a:p>
          <a:p>
            <a:pPr marL="0" indent="0">
              <a:spcBef>
                <a:spcPts val="0"/>
              </a:spcBef>
              <a:buNone/>
            </a:pPr>
            <a:endParaRPr lang="fi-FI" sz="1200" dirty="0" smtClean="0">
              <a:latin typeface="Calibri Light" panose="020F030202020403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fi-FI" sz="1200" dirty="0" smtClean="0">
                <a:latin typeface="Calibri Light" panose="020F0302020204030204" pitchFamily="34" charset="0"/>
              </a:rPr>
              <a:t>Van </a:t>
            </a:r>
            <a:r>
              <a:rPr lang="fi-FI" sz="1200" dirty="0">
                <a:latin typeface="Calibri Light" panose="020F0302020204030204" pitchFamily="34" charset="0"/>
              </a:rPr>
              <a:t>Der Hoek, Tamara. 2005. </a:t>
            </a:r>
            <a:r>
              <a:rPr lang="fi-FI" sz="1200" i="1" dirty="0">
                <a:latin typeface="Calibri Light" panose="020F0302020204030204" pitchFamily="34" charset="0"/>
              </a:rPr>
              <a:t>Through </a:t>
            </a:r>
            <a:r>
              <a:rPr lang="fi-FI" sz="1200" i="1" dirty="0" err="1">
                <a:latin typeface="Calibri Light" panose="020F0302020204030204" pitchFamily="34" charset="0"/>
              </a:rPr>
              <a:t>Children’s</a:t>
            </a:r>
            <a:r>
              <a:rPr lang="fi-FI" sz="1200" i="1" dirty="0">
                <a:latin typeface="Calibri Light" panose="020F0302020204030204" pitchFamily="34" charset="0"/>
              </a:rPr>
              <a:t> Eyes: An </a:t>
            </a:r>
            <a:r>
              <a:rPr lang="fi-FI" sz="1200" i="1" dirty="0" err="1">
                <a:latin typeface="Calibri Light" panose="020F0302020204030204" pitchFamily="34" charset="0"/>
              </a:rPr>
              <a:t>Initial</a:t>
            </a:r>
            <a:r>
              <a:rPr lang="fi-FI" sz="1200" i="1" dirty="0">
                <a:latin typeface="Calibri Light" panose="020F0302020204030204" pitchFamily="34" charset="0"/>
              </a:rPr>
              <a:t> </a:t>
            </a:r>
            <a:r>
              <a:rPr lang="fi-FI" sz="1200" i="1" dirty="0" err="1">
                <a:latin typeface="Calibri Light" panose="020F0302020204030204" pitchFamily="34" charset="0"/>
              </a:rPr>
              <a:t>Study</a:t>
            </a:r>
            <a:r>
              <a:rPr lang="fi-FI" sz="1200" i="1" dirty="0">
                <a:latin typeface="Calibri Light" panose="020F0302020204030204" pitchFamily="34" charset="0"/>
              </a:rPr>
              <a:t> of </a:t>
            </a:r>
            <a:r>
              <a:rPr lang="fi-FI" sz="1200" i="1" dirty="0" err="1">
                <a:latin typeface="Calibri Light" panose="020F0302020204030204" pitchFamily="34" charset="0"/>
              </a:rPr>
              <a:t>Children’s</a:t>
            </a:r>
            <a:r>
              <a:rPr lang="fi-FI" sz="1200" i="1" dirty="0">
                <a:latin typeface="Calibri Light" panose="020F0302020204030204" pitchFamily="34" charset="0"/>
              </a:rPr>
              <a:t> Personal </a:t>
            </a:r>
            <a:r>
              <a:rPr lang="fi-FI" sz="1200" i="1" dirty="0" err="1">
                <a:latin typeface="Calibri Light" panose="020F0302020204030204" pitchFamily="34" charset="0"/>
              </a:rPr>
              <a:t>Experiences</a:t>
            </a:r>
            <a:r>
              <a:rPr lang="fi-FI" sz="1200" i="1" dirty="0">
                <a:latin typeface="Calibri Light" panose="020F0302020204030204" pitchFamily="34" charset="0"/>
              </a:rPr>
              <a:t> and </a:t>
            </a:r>
            <a:r>
              <a:rPr lang="fi-FI" sz="1200" i="1" dirty="0" err="1">
                <a:latin typeface="Calibri Light" panose="020F0302020204030204" pitchFamily="34" charset="0"/>
              </a:rPr>
              <a:t>Coping</a:t>
            </a:r>
            <a:r>
              <a:rPr lang="fi-FI" sz="1200" i="1" dirty="0">
                <a:latin typeface="Calibri Light" panose="020F0302020204030204" pitchFamily="34" charset="0"/>
              </a:rPr>
              <a:t> </a:t>
            </a:r>
            <a:r>
              <a:rPr lang="fi-FI" sz="1200" i="1" dirty="0" err="1">
                <a:latin typeface="Calibri Light" panose="020F0302020204030204" pitchFamily="34" charset="0"/>
              </a:rPr>
              <a:t>Strategies</a:t>
            </a:r>
            <a:r>
              <a:rPr lang="fi-FI" sz="1200" i="1" dirty="0">
                <a:latin typeface="Calibri Light" panose="020F0302020204030204" pitchFamily="34" charset="0"/>
              </a:rPr>
              <a:t> </a:t>
            </a:r>
            <a:r>
              <a:rPr lang="fi-FI" sz="1200" i="1" dirty="0" err="1">
                <a:latin typeface="Calibri Light" panose="020F0302020204030204" pitchFamily="34" charset="0"/>
              </a:rPr>
              <a:t>Growing</a:t>
            </a:r>
            <a:r>
              <a:rPr lang="fi-FI" sz="1200" i="1" dirty="0">
                <a:latin typeface="Calibri Light" panose="020F0302020204030204" pitchFamily="34" charset="0"/>
              </a:rPr>
              <a:t> </a:t>
            </a:r>
            <a:r>
              <a:rPr lang="fi-FI" sz="1200" i="1" dirty="0" err="1">
                <a:latin typeface="Calibri Light" panose="020F0302020204030204" pitchFamily="34" charset="0"/>
              </a:rPr>
              <a:t>Up</a:t>
            </a:r>
            <a:r>
              <a:rPr lang="fi-FI" sz="1200" i="1" dirty="0">
                <a:latin typeface="Calibri Light" panose="020F0302020204030204" pitchFamily="34" charset="0"/>
              </a:rPr>
              <a:t> Poor in an </a:t>
            </a:r>
            <a:r>
              <a:rPr lang="fi-FI" sz="1200" i="1" dirty="0" err="1">
                <a:latin typeface="Calibri Light" panose="020F0302020204030204" pitchFamily="34" charset="0"/>
              </a:rPr>
              <a:t>Affluent</a:t>
            </a:r>
            <a:r>
              <a:rPr lang="fi-FI" sz="1200" i="1" dirty="0">
                <a:latin typeface="Calibri Light" panose="020F0302020204030204" pitchFamily="34" charset="0"/>
              </a:rPr>
              <a:t> </a:t>
            </a:r>
            <a:r>
              <a:rPr lang="fi-FI" sz="1200" i="1" dirty="0" err="1">
                <a:latin typeface="Calibri Light" panose="020F0302020204030204" pitchFamily="34" charset="0"/>
              </a:rPr>
              <a:t>Netherlands</a:t>
            </a:r>
            <a:r>
              <a:rPr lang="fi-FI" sz="1200" dirty="0">
                <a:latin typeface="Calibri Light" panose="020F0302020204030204" pitchFamily="34" charset="0"/>
              </a:rPr>
              <a:t>. Florence: UNICEF Innocenti Research Centre</a:t>
            </a:r>
            <a:r>
              <a:rPr lang="fi-FI" sz="1200" dirty="0" smtClean="0">
                <a:latin typeface="Calibri Light" panose="020F0302020204030204" pitchFamily="34" charset="0"/>
              </a:rPr>
              <a:t>.</a:t>
            </a:r>
          </a:p>
          <a:p>
            <a:pPr marL="0" indent="0">
              <a:spcBef>
                <a:spcPts val="0"/>
              </a:spcBef>
              <a:buNone/>
            </a:pPr>
            <a:endParaRPr lang="fi-FI" sz="1200" dirty="0">
              <a:latin typeface="Calibri Light" panose="020F030202020403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fi-FI" sz="1200" dirty="0">
                <a:latin typeface="Calibri Light" panose="020F0302020204030204" pitchFamily="34" charset="0"/>
              </a:rPr>
              <a:t>Ridge, </a:t>
            </a:r>
            <a:r>
              <a:rPr lang="fi-FI" sz="1200" dirty="0" err="1">
                <a:latin typeface="Calibri Light" panose="020F0302020204030204" pitchFamily="34" charset="0"/>
              </a:rPr>
              <a:t>Tess</a:t>
            </a:r>
            <a:r>
              <a:rPr lang="fi-FI" sz="1200" dirty="0">
                <a:latin typeface="Calibri Light" panose="020F0302020204030204" pitchFamily="34" charset="0"/>
              </a:rPr>
              <a:t>. 2002. </a:t>
            </a:r>
            <a:r>
              <a:rPr lang="fi-FI" sz="1200" i="1" dirty="0" err="1">
                <a:latin typeface="Calibri Light" panose="020F0302020204030204" pitchFamily="34" charset="0"/>
              </a:rPr>
              <a:t>Childhood</a:t>
            </a:r>
            <a:r>
              <a:rPr lang="fi-FI" sz="1200" i="1" dirty="0">
                <a:latin typeface="Calibri Light" panose="020F0302020204030204" pitchFamily="34" charset="0"/>
              </a:rPr>
              <a:t> </a:t>
            </a:r>
            <a:r>
              <a:rPr lang="fi-FI" sz="1200" i="1" dirty="0" err="1">
                <a:latin typeface="Calibri Light" panose="020F0302020204030204" pitchFamily="34" charset="0"/>
              </a:rPr>
              <a:t>Poverty</a:t>
            </a:r>
            <a:r>
              <a:rPr lang="fi-FI" sz="1200" i="1" dirty="0">
                <a:latin typeface="Calibri Light" panose="020F0302020204030204" pitchFamily="34" charset="0"/>
              </a:rPr>
              <a:t> and Social </a:t>
            </a:r>
            <a:r>
              <a:rPr lang="fi-FI" sz="1200" i="1" dirty="0" err="1">
                <a:latin typeface="Calibri Light" panose="020F0302020204030204" pitchFamily="34" charset="0"/>
              </a:rPr>
              <a:t>Exclusion</a:t>
            </a:r>
            <a:r>
              <a:rPr lang="fi-FI" sz="1200" i="1" dirty="0">
                <a:latin typeface="Calibri Light" panose="020F0302020204030204" pitchFamily="34" charset="0"/>
              </a:rPr>
              <a:t>. </a:t>
            </a:r>
            <a:r>
              <a:rPr lang="fi-FI" sz="1200" i="1" dirty="0" err="1">
                <a:latin typeface="Calibri Light" panose="020F0302020204030204" pitchFamily="34" charset="0"/>
              </a:rPr>
              <a:t>From</a:t>
            </a:r>
            <a:r>
              <a:rPr lang="fi-FI" sz="1200" i="1" dirty="0">
                <a:latin typeface="Calibri Light" panose="020F0302020204030204" pitchFamily="34" charset="0"/>
              </a:rPr>
              <a:t> a </a:t>
            </a:r>
            <a:r>
              <a:rPr lang="fi-FI" sz="1200" i="1" dirty="0" err="1">
                <a:latin typeface="Calibri Light" panose="020F0302020204030204" pitchFamily="34" charset="0"/>
              </a:rPr>
              <a:t>Child’s</a:t>
            </a:r>
            <a:r>
              <a:rPr lang="fi-FI" sz="1200" i="1" dirty="0">
                <a:latin typeface="Calibri Light" panose="020F0302020204030204" pitchFamily="34" charset="0"/>
              </a:rPr>
              <a:t> </a:t>
            </a:r>
            <a:r>
              <a:rPr lang="fi-FI" sz="1200" i="1" dirty="0" err="1">
                <a:latin typeface="Calibri Light" panose="020F0302020204030204" pitchFamily="34" charset="0"/>
              </a:rPr>
              <a:t>Perspective</a:t>
            </a:r>
            <a:r>
              <a:rPr lang="fi-FI" sz="1200" i="1" dirty="0">
                <a:latin typeface="Calibri Light" panose="020F0302020204030204" pitchFamily="34" charset="0"/>
              </a:rPr>
              <a:t>.</a:t>
            </a:r>
            <a:r>
              <a:rPr lang="fi-FI" sz="1200" dirty="0">
                <a:latin typeface="Calibri Light" panose="020F0302020204030204" pitchFamily="34" charset="0"/>
              </a:rPr>
              <a:t> Bristol: The Policy Press</a:t>
            </a:r>
            <a:r>
              <a:rPr lang="fi-FI" sz="1200" dirty="0" smtClean="0">
                <a:latin typeface="Calibri Light" panose="020F0302020204030204" pitchFamily="34" charset="0"/>
              </a:rPr>
              <a:t>.</a:t>
            </a:r>
          </a:p>
          <a:p>
            <a:pPr marL="0" indent="0">
              <a:spcBef>
                <a:spcPts val="0"/>
              </a:spcBef>
              <a:buNone/>
            </a:pPr>
            <a:endParaRPr lang="fi-FI" sz="1200" dirty="0" smtClean="0">
              <a:latin typeface="Calibri Light" panose="020F030202020403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fi-FI" sz="1200" dirty="0" smtClean="0">
                <a:latin typeface="Calibri Light" panose="020F0302020204030204" pitchFamily="34" charset="0"/>
              </a:rPr>
              <a:t>Ridge</a:t>
            </a:r>
            <a:r>
              <a:rPr lang="fi-FI" sz="1200" dirty="0">
                <a:latin typeface="Calibri Light" panose="020F0302020204030204" pitchFamily="34" charset="0"/>
              </a:rPr>
              <a:t>, </a:t>
            </a:r>
            <a:r>
              <a:rPr lang="fi-FI" sz="1200" dirty="0" err="1">
                <a:latin typeface="Calibri Light" panose="020F0302020204030204" pitchFamily="34" charset="0"/>
              </a:rPr>
              <a:t>Tess</a:t>
            </a:r>
            <a:r>
              <a:rPr lang="fi-FI" sz="1200" dirty="0">
                <a:latin typeface="Calibri Light" panose="020F0302020204030204" pitchFamily="34" charset="0"/>
              </a:rPr>
              <a:t>. 2011. “The </a:t>
            </a:r>
            <a:r>
              <a:rPr lang="fi-FI" sz="1200" dirty="0" err="1">
                <a:latin typeface="Calibri Light" panose="020F0302020204030204" pitchFamily="34" charset="0"/>
              </a:rPr>
              <a:t>Everyday</a:t>
            </a:r>
            <a:r>
              <a:rPr lang="fi-FI" sz="1200" dirty="0">
                <a:latin typeface="Calibri Light" panose="020F0302020204030204" pitchFamily="34" charset="0"/>
              </a:rPr>
              <a:t> </a:t>
            </a:r>
            <a:r>
              <a:rPr lang="fi-FI" sz="1200" dirty="0" err="1">
                <a:latin typeface="Calibri Light" panose="020F0302020204030204" pitchFamily="34" charset="0"/>
              </a:rPr>
              <a:t>Costs</a:t>
            </a:r>
            <a:r>
              <a:rPr lang="fi-FI" sz="1200" dirty="0">
                <a:latin typeface="Calibri Light" panose="020F0302020204030204" pitchFamily="34" charset="0"/>
              </a:rPr>
              <a:t> of </a:t>
            </a:r>
            <a:r>
              <a:rPr lang="fi-FI" sz="1200" dirty="0" err="1">
                <a:latin typeface="Calibri Light" panose="020F0302020204030204" pitchFamily="34" charset="0"/>
              </a:rPr>
              <a:t>Poverty</a:t>
            </a:r>
            <a:r>
              <a:rPr lang="fi-FI" sz="1200" dirty="0">
                <a:latin typeface="Calibri Light" panose="020F0302020204030204" pitchFamily="34" charset="0"/>
              </a:rPr>
              <a:t> in </a:t>
            </a:r>
            <a:r>
              <a:rPr lang="fi-FI" sz="1200" dirty="0" err="1">
                <a:latin typeface="Calibri Light" panose="020F0302020204030204" pitchFamily="34" charset="0"/>
              </a:rPr>
              <a:t>Childhood</a:t>
            </a:r>
            <a:r>
              <a:rPr lang="fi-FI" sz="1200" dirty="0">
                <a:latin typeface="Calibri Light" panose="020F0302020204030204" pitchFamily="34" charset="0"/>
              </a:rPr>
              <a:t>: A Review of </a:t>
            </a:r>
            <a:r>
              <a:rPr lang="fi-FI" sz="1200" dirty="0" err="1">
                <a:latin typeface="Calibri Light" panose="020F0302020204030204" pitchFamily="34" charset="0"/>
              </a:rPr>
              <a:t>Qualitative</a:t>
            </a:r>
            <a:r>
              <a:rPr lang="fi-FI" sz="1200" dirty="0">
                <a:latin typeface="Calibri Light" panose="020F0302020204030204" pitchFamily="34" charset="0"/>
              </a:rPr>
              <a:t> Research </a:t>
            </a:r>
            <a:r>
              <a:rPr lang="fi-FI" sz="1200" dirty="0" err="1">
                <a:latin typeface="Calibri Light" panose="020F0302020204030204" pitchFamily="34" charset="0"/>
              </a:rPr>
              <a:t>Exploring</a:t>
            </a:r>
            <a:r>
              <a:rPr lang="fi-FI" sz="1200" dirty="0">
                <a:latin typeface="Calibri Light" panose="020F0302020204030204" pitchFamily="34" charset="0"/>
              </a:rPr>
              <a:t> the </a:t>
            </a:r>
            <a:r>
              <a:rPr lang="fi-FI" sz="1200" dirty="0" err="1">
                <a:latin typeface="Calibri Light" panose="020F0302020204030204" pitchFamily="34" charset="0"/>
              </a:rPr>
              <a:t>Lives</a:t>
            </a:r>
            <a:r>
              <a:rPr lang="fi-FI" sz="1200" dirty="0">
                <a:latin typeface="Calibri Light" panose="020F0302020204030204" pitchFamily="34" charset="0"/>
              </a:rPr>
              <a:t> and </a:t>
            </a:r>
            <a:r>
              <a:rPr lang="fi-FI" sz="1200" dirty="0" err="1">
                <a:latin typeface="Calibri Light" panose="020F0302020204030204" pitchFamily="34" charset="0"/>
              </a:rPr>
              <a:t>Experiences</a:t>
            </a:r>
            <a:r>
              <a:rPr lang="fi-FI" sz="1200" dirty="0">
                <a:latin typeface="Calibri Light" panose="020F0302020204030204" pitchFamily="34" charset="0"/>
              </a:rPr>
              <a:t> of Low-Income </a:t>
            </a:r>
            <a:r>
              <a:rPr lang="fi-FI" sz="1200" dirty="0" smtClean="0">
                <a:latin typeface="Calibri Light" panose="020F0302020204030204" pitchFamily="34" charset="0"/>
              </a:rPr>
              <a:t>Children </a:t>
            </a:r>
            <a:r>
              <a:rPr lang="fi-FI" sz="1200" dirty="0">
                <a:latin typeface="Calibri Light" panose="020F0302020204030204" pitchFamily="34" charset="0"/>
              </a:rPr>
              <a:t>in the UK.” </a:t>
            </a:r>
            <a:r>
              <a:rPr lang="fi-FI" sz="1200" i="1" dirty="0">
                <a:latin typeface="Calibri Light" panose="020F0302020204030204" pitchFamily="34" charset="0"/>
              </a:rPr>
              <a:t>Children and Society</a:t>
            </a:r>
            <a:r>
              <a:rPr lang="fi-FI" sz="1200" dirty="0">
                <a:latin typeface="Calibri Light" panose="020F0302020204030204" pitchFamily="34" charset="0"/>
              </a:rPr>
              <a:t> 25(1):73–84</a:t>
            </a:r>
            <a:r>
              <a:rPr lang="fi-FI" sz="1200" dirty="0" smtClean="0">
                <a:latin typeface="Calibri Light" panose="020F0302020204030204" pitchFamily="34" charset="0"/>
              </a:rPr>
              <a:t>.</a:t>
            </a:r>
          </a:p>
          <a:p>
            <a:pPr marL="0" indent="0">
              <a:spcBef>
                <a:spcPts val="0"/>
              </a:spcBef>
              <a:buNone/>
            </a:pPr>
            <a:endParaRPr lang="fi-FI" sz="1200" dirty="0" smtClean="0">
              <a:latin typeface="Calibri Light" panose="020F030202020403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fi-FI" sz="1200" dirty="0" smtClean="0">
                <a:latin typeface="Calibri Light" panose="020F0302020204030204" pitchFamily="34" charset="0"/>
              </a:rPr>
              <a:t>Sarti</a:t>
            </a:r>
            <a:r>
              <a:rPr lang="fi-FI" sz="1200" dirty="0">
                <a:latin typeface="Calibri Light" panose="020F0302020204030204" pitchFamily="34" charset="0"/>
              </a:rPr>
              <a:t>, Asia, Inge Schalkers, and Christine Dedding. 2015. “‘I Am </a:t>
            </a:r>
            <a:r>
              <a:rPr lang="fi-FI" sz="1200" dirty="0" err="1">
                <a:latin typeface="Calibri Light" panose="020F0302020204030204" pitchFamily="34" charset="0"/>
              </a:rPr>
              <a:t>Not</a:t>
            </a:r>
            <a:r>
              <a:rPr lang="fi-FI" sz="1200" dirty="0">
                <a:latin typeface="Calibri Light" panose="020F0302020204030204" pitchFamily="34" charset="0"/>
              </a:rPr>
              <a:t> Poor. Poor Children Live in </a:t>
            </a:r>
            <a:r>
              <a:rPr lang="fi-FI" sz="1200" dirty="0" err="1">
                <a:latin typeface="Calibri Light" panose="020F0302020204030204" pitchFamily="34" charset="0"/>
              </a:rPr>
              <a:t>Africa</a:t>
            </a:r>
            <a:r>
              <a:rPr lang="fi-FI" sz="1200" dirty="0">
                <a:latin typeface="Calibri Light" panose="020F0302020204030204" pitchFamily="34" charset="0"/>
              </a:rPr>
              <a:t>’: Social Identity and </a:t>
            </a:r>
            <a:r>
              <a:rPr lang="fi-FI" sz="1200" dirty="0" err="1">
                <a:latin typeface="Calibri Light" panose="020F0302020204030204" pitchFamily="34" charset="0"/>
              </a:rPr>
              <a:t>Children’s</a:t>
            </a:r>
            <a:r>
              <a:rPr lang="fi-FI" sz="1200" dirty="0">
                <a:latin typeface="Calibri Light" panose="020F0302020204030204" pitchFamily="34" charset="0"/>
              </a:rPr>
              <a:t> </a:t>
            </a:r>
            <a:r>
              <a:rPr lang="fi-FI" sz="1200" dirty="0" err="1">
                <a:latin typeface="Calibri Light" panose="020F0302020204030204" pitchFamily="34" charset="0"/>
              </a:rPr>
              <a:t>Perspectives</a:t>
            </a:r>
            <a:r>
              <a:rPr lang="fi-FI" sz="1200" dirty="0">
                <a:latin typeface="Calibri Light" panose="020F0302020204030204" pitchFamily="34" charset="0"/>
              </a:rPr>
              <a:t> on </a:t>
            </a:r>
            <a:r>
              <a:rPr lang="fi-FI" sz="1200" dirty="0" err="1">
                <a:latin typeface="Calibri Light" panose="020F0302020204030204" pitchFamily="34" charset="0"/>
              </a:rPr>
              <a:t>Growing</a:t>
            </a:r>
            <a:r>
              <a:rPr lang="fi-FI" sz="1200" dirty="0">
                <a:latin typeface="Calibri Light" panose="020F0302020204030204" pitchFamily="34" charset="0"/>
              </a:rPr>
              <a:t> </a:t>
            </a:r>
            <a:r>
              <a:rPr lang="fi-FI" sz="1200" dirty="0" err="1">
                <a:latin typeface="Calibri Light" panose="020F0302020204030204" pitchFamily="34" charset="0"/>
              </a:rPr>
              <a:t>up</a:t>
            </a:r>
            <a:r>
              <a:rPr lang="fi-FI" sz="1200" dirty="0">
                <a:latin typeface="Calibri Light" panose="020F0302020204030204" pitchFamily="34" charset="0"/>
              </a:rPr>
              <a:t> in </a:t>
            </a:r>
            <a:r>
              <a:rPr lang="fi-FI" sz="1200" dirty="0" err="1">
                <a:latin typeface="Calibri Light" panose="020F0302020204030204" pitchFamily="34" charset="0"/>
              </a:rPr>
              <a:t>Contexts</a:t>
            </a:r>
            <a:r>
              <a:rPr lang="fi-FI" sz="1200" dirty="0">
                <a:latin typeface="Calibri Light" panose="020F0302020204030204" pitchFamily="34" charset="0"/>
              </a:rPr>
              <a:t> of </a:t>
            </a:r>
            <a:r>
              <a:rPr lang="fi-FI" sz="1200" dirty="0" err="1">
                <a:latin typeface="Calibri Light" panose="020F0302020204030204" pitchFamily="34" charset="0"/>
              </a:rPr>
              <a:t>Poverty</a:t>
            </a:r>
            <a:r>
              <a:rPr lang="fi-FI" sz="1200" dirty="0">
                <a:latin typeface="Calibri Light" panose="020F0302020204030204" pitchFamily="34" charset="0"/>
              </a:rPr>
              <a:t> and </a:t>
            </a:r>
            <a:r>
              <a:rPr lang="fi-FI" sz="1200" dirty="0" err="1">
                <a:latin typeface="Calibri Light" panose="020F0302020204030204" pitchFamily="34" charset="0"/>
              </a:rPr>
              <a:t>Deprivation</a:t>
            </a:r>
            <a:r>
              <a:rPr lang="fi-FI" sz="1200" dirty="0">
                <a:latin typeface="Calibri Light" panose="020F0302020204030204" pitchFamily="34" charset="0"/>
              </a:rPr>
              <a:t> in </a:t>
            </a:r>
            <a:r>
              <a:rPr lang="fi-FI" sz="1200" dirty="0" err="1">
                <a:latin typeface="Calibri Light" panose="020F0302020204030204" pitchFamily="34" charset="0"/>
              </a:rPr>
              <a:t>the</a:t>
            </a:r>
            <a:r>
              <a:rPr lang="fi-FI" sz="1200" dirty="0">
                <a:latin typeface="Calibri Light" panose="020F0302020204030204" pitchFamily="34" charset="0"/>
              </a:rPr>
              <a:t> </a:t>
            </a:r>
            <a:r>
              <a:rPr lang="fi-FI" sz="1200" dirty="0" err="1">
                <a:latin typeface="Calibri Light" panose="020F0302020204030204" pitchFamily="34" charset="0"/>
              </a:rPr>
              <a:t>Netherlands</a:t>
            </a:r>
            <a:r>
              <a:rPr lang="fi-FI" sz="1200" dirty="0">
                <a:latin typeface="Calibri Light" panose="020F0302020204030204" pitchFamily="34" charset="0"/>
              </a:rPr>
              <a:t>.” </a:t>
            </a:r>
            <a:r>
              <a:rPr lang="fi-FI" sz="1200" i="1" dirty="0">
                <a:latin typeface="Calibri Light" panose="020F0302020204030204" pitchFamily="34" charset="0"/>
              </a:rPr>
              <a:t>Children and Society</a:t>
            </a:r>
            <a:r>
              <a:rPr lang="fi-FI" sz="1200" dirty="0">
                <a:latin typeface="Calibri Light" panose="020F0302020204030204" pitchFamily="34" charset="0"/>
              </a:rPr>
              <a:t> 29(6):535–45.</a:t>
            </a:r>
          </a:p>
          <a:p>
            <a:pPr marL="0" indent="0">
              <a:buNone/>
            </a:pPr>
            <a:endParaRPr lang="fi-FI" sz="1600" dirty="0">
              <a:latin typeface="Calibri Light" panose="020F0302020204030204" pitchFamily="34" charset="0"/>
            </a:endParaRP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11403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tu-2013">
  <a:themeElements>
    <a:clrScheme name="UTU">
      <a:dk1>
        <a:sysClr val="windowText" lastClr="000000"/>
      </a:dk1>
      <a:lt1>
        <a:sysClr val="window" lastClr="FFFFFF"/>
      </a:lt1>
      <a:dk2>
        <a:srgbClr val="1F497D"/>
      </a:dk2>
      <a:lt2>
        <a:srgbClr val="78C8D2"/>
      </a:lt2>
      <a:accent1>
        <a:srgbClr val="1437A5"/>
      </a:accent1>
      <a:accent2>
        <a:srgbClr val="00A5EB"/>
      </a:accent2>
      <a:accent3>
        <a:srgbClr val="78AA3C"/>
      </a:accent3>
      <a:accent4>
        <a:srgbClr val="A0D71E"/>
      </a:accent4>
      <a:accent5>
        <a:srgbClr val="A50082"/>
      </a:accent5>
      <a:accent6>
        <a:srgbClr val="F07D00"/>
      </a:accent6>
      <a:hlink>
        <a:srgbClr val="000000"/>
      </a:hlink>
      <a:folHlink>
        <a:srgbClr val="000000"/>
      </a:folHlink>
    </a:clrScheme>
    <a:fontScheme name="UTU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A407D4FD17612942B689264A64C80E05" ma:contentTypeVersion="1" ma:contentTypeDescription="Luo uusi asiakirja." ma:contentTypeScope="" ma:versionID="ff38272efab8017861c1392755c51bb2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ec41fa38566c5dfcabfa1df2b84f69da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Ajoituksen alkamispäivämäärä" ma:description="Ajoituksen alkamispäivämäärä on julkaisuominaisuuden luoma sivustosarake. Sillä määritetään päivämäärä ja kellonaika, jolloin vierailijat näkevät sivuston ensimmäisen kerran." ma:hidden="true" ma:internalName="PublishingStartDate">
      <xsd:simpleType>
        <xsd:restriction base="dms:Unknown"/>
      </xsd:simpleType>
    </xsd:element>
    <xsd:element name="PublishingExpirationDate" ma:index="9" nillable="true" ma:displayName="Ajoituksen päättymispäivämäärä" ma:description="Ajoituksen päättymispäivämäärä on julkaisuominaisuuden luoma sivustosarake. Sillä määritetään päivämäärä ja kellonaika, jolloin vierailijat eivät enää näe tätä sivustoa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A54663D4-A1E8-4AC5-9508-1981F34DD9D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605B979-9414-4EEC-B539-EFD0C341BAD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1104481-8927-4571-A83B-7AC2183A54A4}">
  <ds:schemaRefs>
    <ds:schemaRef ds:uri="http://schemas.microsoft.com/sharepoint/v3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1086</TotalTime>
  <Words>670</Words>
  <Application>Microsoft Office PowerPoint</Application>
  <PresentationFormat>Näytössä katseltava diaesitys (4:3)</PresentationFormat>
  <Paragraphs>92</Paragraphs>
  <Slides>8</Slides>
  <Notes>8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4" baseType="lpstr">
      <vt:lpstr>Arial</vt:lpstr>
      <vt:lpstr>Arial Narrow</vt:lpstr>
      <vt:lpstr>Calibri</vt:lpstr>
      <vt:lpstr>Calibri Light</vt:lpstr>
      <vt:lpstr>Wingdings</vt:lpstr>
      <vt:lpstr>utu-2013</vt:lpstr>
      <vt:lpstr>    Köyhyys lasten kokemana  Pyöreän pöydän keskustelu  2.5.2017  Helsinki   </vt:lpstr>
      <vt:lpstr>Lapsuudentutkimuksen näkökulma lasten kokemusten tutkimiseen</vt:lpstr>
      <vt:lpstr>Lasten köyhyyskokemuksia koskeva tutkimus</vt:lpstr>
      <vt:lpstr>Aiempien tutkimusten tuloksia lasten köyhyyskokemuksista</vt:lpstr>
      <vt:lpstr>Lasten kokemuksia köyhyydestä - väitöskirjatutkimus</vt:lpstr>
      <vt:lpstr>Miksi köyhyyttä on tärkeää tutkia lasten omasta näkökulmasta käsin?</vt:lpstr>
      <vt:lpstr>Kiitos!</vt:lpstr>
      <vt:lpstr>Kirjallisuus:</vt:lpstr>
    </vt:vector>
  </TitlesOfParts>
  <Company>University of Turku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Mirka</dc:creator>
  <cp:lastModifiedBy>Mirka</cp:lastModifiedBy>
  <cp:revision>93</cp:revision>
  <dcterms:created xsi:type="dcterms:W3CDTF">2014-03-07T06:21:26Z</dcterms:created>
  <dcterms:modified xsi:type="dcterms:W3CDTF">2017-04-28T05:04:45Z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0x010100A407D4FD17612942B689264A64C80E05</vt:lpwstr>
  </property>
</Properties>
</file>