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6" r:id="rId1"/>
  </p:sldMasterIdLst>
  <p:notesMasterIdLst>
    <p:notesMasterId r:id="rId7"/>
  </p:notesMasterIdLst>
  <p:handoutMasterIdLst>
    <p:handoutMasterId r:id="rId8"/>
  </p:handoutMasterIdLst>
  <p:sldIdLst>
    <p:sldId id="306" r:id="rId2"/>
    <p:sldId id="311" r:id="rId3"/>
    <p:sldId id="312" r:id="rId4"/>
    <p:sldId id="313" r:id="rId5"/>
    <p:sldId id="314" r:id="rId6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E9F4"/>
    <a:srgbClr val="FDEDF6"/>
    <a:srgbClr val="0E82BE"/>
    <a:srgbClr val="FFC000"/>
    <a:srgbClr val="FFF0C1"/>
    <a:srgbClr val="FFCE33"/>
    <a:srgbClr val="FFDB69"/>
    <a:srgbClr val="164194"/>
    <a:srgbClr val="3732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Normaali tyyli 2 - Korost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1908" y="-606"/>
      </p:cViewPr>
      <p:guideLst>
        <p:guide orient="horz" pos="2160"/>
        <p:guide orient="horz" pos="885"/>
        <p:guide orient="horz" pos="726"/>
        <p:guide orient="horz" pos="3615"/>
        <p:guide orient="horz" pos="3774"/>
        <p:guide orient="horz" pos="3933"/>
        <p:guide orient="horz" pos="4161"/>
        <p:guide orient="horz" pos="225"/>
        <p:guide pos="2880"/>
        <p:guide pos="226"/>
        <p:guide pos="458"/>
        <p:guide pos="636"/>
        <p:guide pos="1815"/>
        <p:guide pos="4671"/>
        <p:guide pos="5172"/>
        <p:guide pos="553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95" d="100"/>
          <a:sy n="95" d="100"/>
        </p:scale>
        <p:origin x="-3582" y="-10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5DE76893-541C-43E1-9A15-AD223CC53CD1}" type="datetimeFigureOut">
              <a:rPr lang="fi-FI" smtClean="0"/>
              <a:pPr/>
              <a:t>2.5.2017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B16B9700-DB32-42F9-9E24-C9AC9E92AA9F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65791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5BE86946-BBF3-4ABC-A2AC-91910C28BDB6}" type="datetimeFigureOut">
              <a:rPr lang="en-US" smtClean="0"/>
              <a:pPr/>
              <a:t>5/2/2017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500"/>
            <a:ext cx="5388610" cy="4439841"/>
          </a:xfrm>
          <a:prstGeom prst="rect">
            <a:avLst/>
          </a:prstGeom>
        </p:spPr>
        <p:txBody>
          <a:bodyPr vert="horz" lIns="91426" tIns="45713" rIns="91426" bIns="4571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96A4C1EC-EAB9-4CEE-AC3E-0F0EAA32D50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6200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10"/>
          <p:cNvSpPr txBox="1">
            <a:spLocks noChangeArrowheads="1"/>
          </p:cNvSpPr>
          <p:nvPr/>
        </p:nvSpPr>
        <p:spPr bwMode="auto">
          <a:xfrm>
            <a:off x="7381875" y="5973763"/>
            <a:ext cx="1366838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i-FI" altLang="fi-FI" sz="3200" b="1" smtClean="0">
                <a:solidFill>
                  <a:srgbClr val="FFFFFF"/>
                </a:solidFill>
              </a:rPr>
              <a:t>kkv.fi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0000" y="3410259"/>
            <a:ext cx="5718511" cy="1538837"/>
          </a:xfrm>
        </p:spPr>
        <p:txBody>
          <a:bodyPr/>
          <a:lstStyle>
            <a:lvl1pPr>
              <a:lnSpc>
                <a:spcPct val="100000"/>
              </a:lnSpc>
              <a:defRPr sz="2800" spc="-5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0" y="5112000"/>
            <a:ext cx="5726007" cy="296498"/>
          </a:xfrm>
        </p:spPr>
        <p:txBody>
          <a:bodyPr lIns="0" tIns="0" rIns="0" bIns="0"/>
          <a:lstStyle>
            <a:lvl1pPr marL="0" indent="0" algn="l">
              <a:buNone/>
              <a:defRPr sz="1800" b="1" baseline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6" name="Päivämäärän paikkamerkki 11"/>
          <p:cNvSpPr>
            <a:spLocks noGrp="1"/>
          </p:cNvSpPr>
          <p:nvPr>
            <p:ph type="dt" sz="half" idx="10"/>
          </p:nvPr>
        </p:nvSpPr>
        <p:spPr>
          <a:xfrm>
            <a:off x="360363" y="5380038"/>
            <a:ext cx="1079500" cy="361950"/>
          </a:xfrm>
        </p:spPr>
        <p:txBody>
          <a:bodyPr/>
          <a:lstStyle>
            <a:lvl1pPr algn="l">
              <a:defRPr sz="1600" b="1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93FC8F26-2100-4F78-88F8-0D59FF52F985}" type="datetimeFigureOut">
              <a:rPr lang="fi-FI">
                <a:solidFill>
                  <a:srgbClr val="008FCB"/>
                </a:solidFill>
              </a:rPr>
              <a:pPr>
                <a:defRPr/>
              </a:pPr>
              <a:t>2.5.2017</a:t>
            </a:fld>
            <a:endParaRPr lang="fi-FI">
              <a:solidFill>
                <a:srgbClr val="008FC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1788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elkkä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655BE-4620-4D7C-872D-18FD2135C160}" type="datetimeFigureOut">
              <a:rPr lang="fi-FI">
                <a:solidFill>
                  <a:srgbClr val="008FCB"/>
                </a:solidFill>
              </a:rPr>
              <a:pPr>
                <a:defRPr/>
              </a:pPr>
              <a:t>2.5.2017</a:t>
            </a:fld>
            <a:endParaRPr lang="fi-FI">
              <a:solidFill>
                <a:srgbClr val="008FCB"/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8FCB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70703-DD0C-40E3-9CF0-B4E9B05CD6BB}" type="slidenum">
              <a:rPr lang="fi-FI">
                <a:solidFill>
                  <a:srgbClr val="008FCB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8FC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920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oppu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10"/>
          <p:cNvSpPr txBox="1">
            <a:spLocks noChangeArrowheads="1"/>
          </p:cNvSpPr>
          <p:nvPr/>
        </p:nvSpPr>
        <p:spPr bwMode="auto">
          <a:xfrm>
            <a:off x="7381875" y="5973763"/>
            <a:ext cx="1366838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i-FI" altLang="fi-FI" sz="3200" b="1" smtClean="0">
                <a:solidFill>
                  <a:srgbClr val="FFFFFF"/>
                </a:solidFill>
              </a:rPr>
              <a:t>kkv.fi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60000" y="3740046"/>
            <a:ext cx="5294339" cy="816966"/>
          </a:xfrm>
        </p:spPr>
        <p:txBody>
          <a:bodyPr/>
          <a:lstStyle>
            <a:lvl1pPr>
              <a:defRPr sz="2800" spc="-70" baseline="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620710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Valkopohjainen peru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7" descr="KKV_logo_FI_rgb_large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6188075"/>
            <a:ext cx="1814513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10"/>
          <p:cNvSpPr txBox="1">
            <a:spLocks noChangeArrowheads="1"/>
          </p:cNvSpPr>
          <p:nvPr userDrawn="1"/>
        </p:nvSpPr>
        <p:spPr bwMode="auto">
          <a:xfrm>
            <a:off x="8326438" y="6296025"/>
            <a:ext cx="520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altLang="fi-FI" sz="1400" b="1" smtClean="0">
                <a:solidFill>
                  <a:srgbClr val="FFFFFF"/>
                </a:solidFill>
                <a:cs typeface="Arial" charset="0"/>
              </a:rPr>
              <a:t>kkv.fi</a:t>
            </a:r>
          </a:p>
        </p:txBody>
      </p:sp>
      <p:sp>
        <p:nvSpPr>
          <p:cNvPr id="10" name="Sisällön paikkamerkki 9"/>
          <p:cNvSpPr>
            <a:spLocks noGrp="1"/>
          </p:cNvSpPr>
          <p:nvPr>
            <p:ph sz="quarter" idx="14"/>
          </p:nvPr>
        </p:nvSpPr>
        <p:spPr>
          <a:xfrm>
            <a:off x="606425" y="1409700"/>
            <a:ext cx="7885113" cy="4383998"/>
          </a:xfrm>
        </p:spPr>
        <p:txBody>
          <a:bodyPr/>
          <a:lstStyle>
            <a:lvl3pPr marL="809625" indent="-269875">
              <a:defRPr/>
            </a:lvl3pPr>
            <a:lvl4pPr marL="1079500" indent="-269875">
              <a:defRPr/>
            </a:lvl4pPr>
            <a:lvl5pPr marL="1341438" indent="-261938">
              <a:tabLst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15" name="Otsikko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7" name="Päivämäärän paikkamerkki 10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30365-44C5-496F-867E-86A785B159A2}" type="datetime1">
              <a:rPr lang="fi-FI">
                <a:solidFill>
                  <a:srgbClr val="008FCB"/>
                </a:solidFill>
              </a:rPr>
              <a:pPr>
                <a:defRPr/>
              </a:pPr>
              <a:t>2.5.2017</a:t>
            </a:fld>
            <a:endParaRPr lang="en-US">
              <a:solidFill>
                <a:srgbClr val="008FCB"/>
              </a:solidFill>
            </a:endParaRPr>
          </a:p>
        </p:txBody>
      </p:sp>
      <p:sp>
        <p:nvSpPr>
          <p:cNvPr id="8" name="Dian numeron paikkamerkki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6A548-25E0-4FA4-8756-DF8800355C57}" type="slidenum">
              <a:rPr lang="en-US">
                <a:solidFill>
                  <a:srgbClr val="008FCB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8FCB"/>
              </a:solidFill>
            </a:endParaRPr>
          </a:p>
        </p:txBody>
      </p:sp>
      <p:sp>
        <p:nvSpPr>
          <p:cNvPr id="9" name="Alatunnisteen paikkamerkki 12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8FCB"/>
                </a:solidFill>
              </a:rPr>
              <a:t>Esityksen otsikko</a:t>
            </a:r>
            <a:endParaRPr lang="en-US" dirty="0">
              <a:solidFill>
                <a:srgbClr val="008FC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337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 ala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10"/>
          <p:cNvSpPr txBox="1">
            <a:spLocks noChangeArrowheads="1"/>
          </p:cNvSpPr>
          <p:nvPr/>
        </p:nvSpPr>
        <p:spPr bwMode="auto">
          <a:xfrm>
            <a:off x="7381875" y="5973763"/>
            <a:ext cx="1366838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i-FI" altLang="fi-FI" sz="3200" b="1" smtClean="0">
                <a:solidFill>
                  <a:srgbClr val="FFFFFF"/>
                </a:solidFill>
              </a:rPr>
              <a:t>kkv.fi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0000" y="3470221"/>
            <a:ext cx="5898393" cy="1015340"/>
          </a:xfrm>
        </p:spPr>
        <p:txBody>
          <a:bodyPr/>
          <a:lstStyle>
            <a:lvl1pPr>
              <a:lnSpc>
                <a:spcPct val="100000"/>
              </a:lnSpc>
              <a:defRPr sz="2800" spc="-5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8" name="Tekstin paikkamerkki 17"/>
          <p:cNvSpPr>
            <a:spLocks noGrp="1"/>
          </p:cNvSpPr>
          <p:nvPr>
            <p:ph type="body" sz="quarter" idx="12"/>
          </p:nvPr>
        </p:nvSpPr>
        <p:spPr>
          <a:xfrm>
            <a:off x="360000" y="4489553"/>
            <a:ext cx="5891650" cy="435269"/>
          </a:xfrm>
        </p:spPr>
        <p:txBody>
          <a:bodyPr lIns="0" tIns="0" rIns="0" bIns="0" anchor="b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200" b="1" baseline="0">
                <a:solidFill>
                  <a:schemeClr val="tx1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60000" y="5112000"/>
            <a:ext cx="5880886" cy="302154"/>
          </a:xfrm>
        </p:spPr>
        <p:txBody>
          <a:bodyPr lIns="0" tIns="0" rIns="0" bIns="0"/>
          <a:lstStyle>
            <a:lvl1pPr marL="0" indent="0" algn="l">
              <a:buNone/>
              <a:defRPr sz="1800" b="1" baseline="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7" name="Päivämäärän paikkamerkki 11"/>
          <p:cNvSpPr>
            <a:spLocks noGrp="1"/>
          </p:cNvSpPr>
          <p:nvPr>
            <p:ph type="dt" sz="half" idx="13"/>
          </p:nvPr>
        </p:nvSpPr>
        <p:spPr>
          <a:xfrm>
            <a:off x="360363" y="5381625"/>
            <a:ext cx="1079500" cy="360363"/>
          </a:xfrm>
        </p:spPr>
        <p:txBody>
          <a:bodyPr/>
          <a:lstStyle>
            <a:lvl1pPr algn="l">
              <a:defRPr sz="1600" b="1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0484B7EA-13FD-4FF5-A700-8EDA3EA7C8CA}" type="datetimeFigureOut">
              <a:rPr lang="fi-FI">
                <a:solidFill>
                  <a:srgbClr val="008FCB"/>
                </a:solidFill>
              </a:rPr>
              <a:pPr>
                <a:defRPr/>
              </a:pPr>
              <a:t>2.5.2017</a:t>
            </a:fld>
            <a:endParaRPr lang="fi-FI">
              <a:solidFill>
                <a:srgbClr val="008FC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626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/>
          </p:nvPr>
        </p:nvSpPr>
        <p:spPr>
          <a:xfrm>
            <a:off x="608400" y="1404000"/>
            <a:ext cx="7847013" cy="445163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490E1-51F3-40F5-887C-E3F43D95C7AE}" type="datetimeFigureOut">
              <a:rPr lang="fi-FI">
                <a:solidFill>
                  <a:srgbClr val="008FCB"/>
                </a:solidFill>
              </a:rPr>
              <a:pPr>
                <a:defRPr/>
              </a:pPr>
              <a:t>2.5.2017</a:t>
            </a:fld>
            <a:endParaRPr lang="fi-FI">
              <a:solidFill>
                <a:srgbClr val="008FCB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8FCB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54908C-6033-44D6-B13D-0F8BBFE71005}" type="slidenum">
              <a:rPr lang="fi-FI">
                <a:solidFill>
                  <a:srgbClr val="008FCB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8FC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342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man aiheen jatko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10" name="Sisällön paikkamerkki 9"/>
          <p:cNvSpPr>
            <a:spLocks noGrp="1"/>
          </p:cNvSpPr>
          <p:nvPr>
            <p:ph sz="quarter" idx="14"/>
          </p:nvPr>
        </p:nvSpPr>
        <p:spPr>
          <a:xfrm>
            <a:off x="606425" y="1409700"/>
            <a:ext cx="7885113" cy="4383998"/>
          </a:xfrm>
        </p:spPr>
        <p:txBody>
          <a:bodyPr/>
          <a:lstStyle>
            <a:lvl3pPr marL="809625" indent="-269875">
              <a:defRPr/>
            </a:lvl3pPr>
            <a:lvl4pPr marL="1079500" indent="-269875">
              <a:defRPr/>
            </a:lvl4pPr>
            <a:lvl5pPr marL="1341438" indent="-261938">
              <a:tabLst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E82EF-BD6C-43F6-B1B4-0B6382DDC64F}" type="datetimeFigureOut">
              <a:rPr lang="fi-FI">
                <a:solidFill>
                  <a:srgbClr val="008FCB"/>
                </a:solidFill>
              </a:rPr>
              <a:pPr>
                <a:defRPr/>
              </a:pPr>
              <a:t>2.5.2017</a:t>
            </a:fld>
            <a:endParaRPr lang="fi-FI">
              <a:solidFill>
                <a:srgbClr val="008FCB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8FCB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C0B3D4-928E-4FC2-9FDF-868560430EC8}" type="slidenum">
              <a:rPr lang="fi-FI">
                <a:solidFill>
                  <a:srgbClr val="008FCB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8FC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000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lkopohjainen peru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Kuva 9" descr="KKV_logo_FI_rgb_larg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6188075"/>
            <a:ext cx="1814513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10"/>
          <p:cNvSpPr txBox="1">
            <a:spLocks noChangeArrowheads="1"/>
          </p:cNvSpPr>
          <p:nvPr/>
        </p:nvSpPr>
        <p:spPr bwMode="auto">
          <a:xfrm>
            <a:off x="8326438" y="6296025"/>
            <a:ext cx="520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i-FI" altLang="fi-FI" sz="1400" b="1" smtClean="0">
                <a:solidFill>
                  <a:srgbClr val="FFFFFF"/>
                </a:solidFill>
              </a:rPr>
              <a:t>kkv.fi</a:t>
            </a:r>
          </a:p>
        </p:txBody>
      </p:sp>
      <p:pic>
        <p:nvPicPr>
          <p:cNvPr id="7" name="Kuva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Kuva 12" descr="KKV_logo_FI_rgb_large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6188075"/>
            <a:ext cx="1814513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10"/>
          <p:cNvSpPr txBox="1">
            <a:spLocks noChangeArrowheads="1"/>
          </p:cNvSpPr>
          <p:nvPr userDrawn="1"/>
        </p:nvSpPr>
        <p:spPr bwMode="auto">
          <a:xfrm>
            <a:off x="8326438" y="6296025"/>
            <a:ext cx="520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i-FI" altLang="fi-FI" sz="1400" b="1" smtClean="0">
                <a:solidFill>
                  <a:srgbClr val="FFFFFF"/>
                </a:solidFill>
                <a:cs typeface="Arial" charset="0"/>
              </a:rPr>
              <a:t>kkv.fi</a:t>
            </a:r>
          </a:p>
        </p:txBody>
      </p:sp>
      <p:sp>
        <p:nvSpPr>
          <p:cNvPr id="10" name="Sisällön paikkamerkki 9"/>
          <p:cNvSpPr>
            <a:spLocks noGrp="1"/>
          </p:cNvSpPr>
          <p:nvPr>
            <p:ph sz="quarter" idx="14"/>
          </p:nvPr>
        </p:nvSpPr>
        <p:spPr>
          <a:xfrm>
            <a:off x="606425" y="1409700"/>
            <a:ext cx="7885113" cy="4383998"/>
          </a:xfrm>
        </p:spPr>
        <p:txBody>
          <a:bodyPr/>
          <a:lstStyle>
            <a:lvl3pPr marL="809625" indent="-269875">
              <a:defRPr/>
            </a:lvl3pPr>
            <a:lvl4pPr marL="1079500" indent="-269875">
              <a:defRPr/>
            </a:lvl4pPr>
            <a:lvl5pPr marL="1341438" indent="-261938">
              <a:tabLst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15" name="Otsikko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11" name="Päivämäärän paikkamerkki 10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30365-44C5-496F-867E-86A785B159A2}" type="datetime1">
              <a:rPr lang="fi-FI">
                <a:solidFill>
                  <a:srgbClr val="008FCB"/>
                </a:solidFill>
              </a:rPr>
              <a:pPr>
                <a:defRPr/>
              </a:pPr>
              <a:t>2.5.2017</a:t>
            </a:fld>
            <a:endParaRPr lang="en-US">
              <a:solidFill>
                <a:srgbClr val="008FCB"/>
              </a:solidFill>
            </a:endParaRPr>
          </a:p>
        </p:txBody>
      </p:sp>
      <p:sp>
        <p:nvSpPr>
          <p:cNvPr id="12" name="Dian numeron paikkamerkki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E2697-F7F5-445F-A336-F63EDDC7807C}" type="slidenum">
              <a:rPr lang="en-US">
                <a:solidFill>
                  <a:srgbClr val="008FCB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8FCB"/>
              </a:solidFill>
            </a:endParaRPr>
          </a:p>
        </p:txBody>
      </p:sp>
      <p:sp>
        <p:nvSpPr>
          <p:cNvPr id="13" name="Alatunnisteen paikkamerkki 12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8FCB"/>
                </a:solidFill>
              </a:rPr>
              <a:t>Esityksen otsikko</a:t>
            </a:r>
            <a:endParaRPr lang="en-US" dirty="0">
              <a:solidFill>
                <a:srgbClr val="008FC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820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tsikko 15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pc="-20" baseline="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18" name="Kuvan paikkamerkki 17"/>
          <p:cNvSpPr>
            <a:spLocks noGrp="1"/>
          </p:cNvSpPr>
          <p:nvPr>
            <p:ph type="pic" sz="quarter" idx="13"/>
          </p:nvPr>
        </p:nvSpPr>
        <p:spPr>
          <a:xfrm>
            <a:off x="608400" y="1404000"/>
            <a:ext cx="7839075" cy="4167187"/>
          </a:xfrm>
        </p:spPr>
        <p:txBody>
          <a:bodyPr/>
          <a:lstStyle/>
          <a:p>
            <a:pPr lvl="0"/>
            <a:r>
              <a:rPr lang="fi-FI" noProof="0" smtClean="0"/>
              <a:t>Lisää kuva napsauttamalla kuvaketta</a:t>
            </a:r>
            <a:endParaRPr lang="fi-FI" noProof="0"/>
          </a:p>
        </p:txBody>
      </p:sp>
      <p:sp>
        <p:nvSpPr>
          <p:cNvPr id="4" name="Päivämäärän paikkamerkki 6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3D11AB-41BE-44F2-BCB4-CCDDFC09B7F1}" type="datetimeFigureOut">
              <a:rPr lang="fi-FI">
                <a:solidFill>
                  <a:srgbClr val="008FCB"/>
                </a:solidFill>
              </a:rPr>
              <a:pPr>
                <a:defRPr/>
              </a:pPr>
              <a:t>2.5.2017</a:t>
            </a:fld>
            <a:endParaRPr lang="fi-FI">
              <a:solidFill>
                <a:srgbClr val="008FCB"/>
              </a:solidFill>
            </a:endParaRPr>
          </a:p>
        </p:txBody>
      </p:sp>
      <p:sp>
        <p:nvSpPr>
          <p:cNvPr id="5" name="Dian numeron paikkamerkki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27F2EE8C-E604-4368-A461-2A0D175FB170}" type="slidenum">
              <a:rPr lang="fi-FI">
                <a:solidFill>
                  <a:srgbClr val="008FCB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8FCB"/>
              </a:solidFill>
            </a:endParaRPr>
          </a:p>
        </p:txBody>
      </p:sp>
      <p:sp>
        <p:nvSpPr>
          <p:cNvPr id="6" name="Alatunnisteen paikkamerkki 8"/>
          <p:cNvSpPr>
            <a:spLocks noGrp="1"/>
          </p:cNvSpPr>
          <p:nvPr>
            <p:ph type="ftr" sz="quarter" idx="16"/>
          </p:nvPr>
        </p:nvSpPr>
        <p:spPr/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8FC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515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alkopohjainen dia jossa Taulukko, kaavio tai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Kuva 9" descr="KKV_logo_FI_rgb_larg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6188075"/>
            <a:ext cx="1814513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10"/>
          <p:cNvSpPr txBox="1">
            <a:spLocks noChangeArrowheads="1"/>
          </p:cNvSpPr>
          <p:nvPr/>
        </p:nvSpPr>
        <p:spPr bwMode="auto">
          <a:xfrm>
            <a:off x="8326438" y="6296025"/>
            <a:ext cx="520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i-FI" altLang="fi-FI" sz="1400" b="1" smtClean="0">
                <a:solidFill>
                  <a:srgbClr val="FFFFFF"/>
                </a:solidFill>
              </a:rPr>
              <a:t>kkv.fi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15180" y="4961054"/>
            <a:ext cx="7920000" cy="399985"/>
          </a:xfrm>
        </p:spPr>
        <p:txBody>
          <a:bodyPr/>
          <a:lstStyle>
            <a:lvl1pPr>
              <a:lnSpc>
                <a:spcPct val="100000"/>
              </a:lnSpc>
              <a:defRPr sz="2200" spc="-2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Tekstin paikkamerkki 9"/>
          <p:cNvSpPr>
            <a:spLocks noGrp="1"/>
          </p:cNvSpPr>
          <p:nvPr>
            <p:ph type="body" sz="quarter" idx="15"/>
          </p:nvPr>
        </p:nvSpPr>
        <p:spPr>
          <a:xfrm>
            <a:off x="615180" y="5456135"/>
            <a:ext cx="7920000" cy="339981"/>
          </a:xfrm>
        </p:spPr>
        <p:txBody>
          <a:bodyPr lIns="0" tIns="0" rIns="0" bIns="0"/>
          <a:lstStyle>
            <a:lvl1pPr algn="l">
              <a:buNone/>
              <a:defRPr sz="1600" b="1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0" name="Sisällön paikkamerkki 9"/>
          <p:cNvSpPr>
            <a:spLocks noGrp="1"/>
          </p:cNvSpPr>
          <p:nvPr>
            <p:ph sz="quarter" idx="16"/>
          </p:nvPr>
        </p:nvSpPr>
        <p:spPr>
          <a:xfrm>
            <a:off x="634181" y="577121"/>
            <a:ext cx="7920000" cy="4195928"/>
          </a:xfrm>
        </p:spPr>
        <p:txBody>
          <a:bodyPr lIns="0" tIns="720000" rIns="0" bIns="0"/>
          <a:lstStyle>
            <a:lvl1pPr algn="ctr">
              <a:spcBef>
                <a:spcPts val="0"/>
              </a:spcBef>
              <a:buNone/>
              <a:defRPr baseline="0"/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1" name="Päivämäärän paikkamerkki 12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4CCF9-58B9-488A-A065-19C7947E81F0}" type="datetimeFigureOut">
              <a:rPr lang="fi-FI">
                <a:solidFill>
                  <a:srgbClr val="008FCB"/>
                </a:solidFill>
              </a:rPr>
              <a:pPr>
                <a:defRPr/>
              </a:pPr>
              <a:t>2.5.2017</a:t>
            </a:fld>
            <a:endParaRPr lang="fi-FI">
              <a:solidFill>
                <a:srgbClr val="008FCB"/>
              </a:solidFill>
            </a:endParaRPr>
          </a:p>
        </p:txBody>
      </p:sp>
      <p:sp>
        <p:nvSpPr>
          <p:cNvPr id="12" name="Dian numeron paikkamerkki 1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E868C-51E7-4EEE-8CC7-BE114B5FE6B9}" type="slidenum">
              <a:rPr lang="fi-FI">
                <a:solidFill>
                  <a:srgbClr val="008FCB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8FCB"/>
              </a:solidFill>
            </a:endParaRPr>
          </a:p>
        </p:txBody>
      </p:sp>
      <p:sp>
        <p:nvSpPr>
          <p:cNvPr id="13" name="Alatunnisteen paikkamerkki 15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8FC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839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aksi 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8776" y="1404938"/>
            <a:ext cx="3600000" cy="4333875"/>
          </a:xfrm>
        </p:spPr>
        <p:txBody>
          <a:bodyPr/>
          <a:lstStyle>
            <a:lvl1pPr>
              <a:lnSpc>
                <a:spcPct val="105000"/>
              </a:lnSpc>
              <a:buClr>
                <a:schemeClr val="accent1"/>
              </a:buClr>
              <a:defRPr sz="1800" spc="-20" baseline="0"/>
            </a:lvl1pPr>
            <a:lvl2pPr>
              <a:lnSpc>
                <a:spcPct val="105000"/>
              </a:lnSpc>
              <a:defRPr sz="1400"/>
            </a:lvl2pPr>
            <a:lvl3pPr>
              <a:lnSpc>
                <a:spcPct val="105000"/>
              </a:lnSpc>
              <a:defRPr sz="1400"/>
            </a:lvl3pPr>
            <a:lvl4pPr>
              <a:lnSpc>
                <a:spcPct val="105000"/>
              </a:lnSpc>
              <a:defRPr sz="1400"/>
            </a:lvl4pPr>
            <a:lvl5pPr>
              <a:lnSpc>
                <a:spcPct val="105000"/>
              </a:lnSpc>
              <a:defRPr sz="14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3"/>
          </p:nvPr>
        </p:nvSpPr>
        <p:spPr>
          <a:xfrm>
            <a:off x="4617879" y="1404938"/>
            <a:ext cx="3600000" cy="4333875"/>
          </a:xfrm>
        </p:spPr>
        <p:txBody>
          <a:bodyPr/>
          <a:lstStyle>
            <a:lvl1pPr>
              <a:lnSpc>
                <a:spcPct val="105000"/>
              </a:lnSpc>
              <a:buClr>
                <a:schemeClr val="accent1"/>
              </a:buClr>
              <a:defRPr sz="1800" spc="-20" baseline="0"/>
            </a:lvl1pPr>
            <a:lvl2pPr>
              <a:lnSpc>
                <a:spcPct val="105000"/>
              </a:lnSpc>
              <a:defRPr sz="1400"/>
            </a:lvl2pPr>
            <a:lvl3pPr>
              <a:lnSpc>
                <a:spcPct val="105000"/>
              </a:lnSpc>
              <a:defRPr sz="1400"/>
            </a:lvl3pPr>
            <a:lvl4pPr>
              <a:lnSpc>
                <a:spcPct val="105000"/>
              </a:lnSpc>
              <a:defRPr sz="1400"/>
            </a:lvl4pPr>
            <a:lvl5pPr>
              <a:lnSpc>
                <a:spcPct val="105000"/>
              </a:lnSpc>
              <a:defRPr sz="14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1" name="Otsikko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5" name="Päivämäärän paikkamerkki 6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48C5C-22BC-4A74-903C-8CEF170504A2}" type="datetimeFigureOut">
              <a:rPr lang="fi-FI">
                <a:solidFill>
                  <a:srgbClr val="008FCB"/>
                </a:solidFill>
              </a:rPr>
              <a:pPr>
                <a:defRPr/>
              </a:pPr>
              <a:t>2.5.2017</a:t>
            </a:fld>
            <a:endParaRPr lang="fi-FI">
              <a:solidFill>
                <a:srgbClr val="008FCB"/>
              </a:solidFill>
            </a:endParaRPr>
          </a:p>
        </p:txBody>
      </p:sp>
      <p:sp>
        <p:nvSpPr>
          <p:cNvPr id="6" name="Dian numeron paikkamerkki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fld id="{5C958707-A1B6-400D-9BE4-1C7DE9AC98EC}" type="slidenum">
              <a:rPr lang="fi-FI">
                <a:solidFill>
                  <a:srgbClr val="D6E600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D6E600"/>
              </a:solidFill>
            </a:endParaRPr>
          </a:p>
        </p:txBody>
      </p:sp>
      <p:sp>
        <p:nvSpPr>
          <p:cNvPr id="7" name="Alatunnisteen paikkamerkki 8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8FC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763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avio, kuva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8776" y="1404938"/>
            <a:ext cx="3600000" cy="4333875"/>
          </a:xfrm>
        </p:spPr>
        <p:txBody>
          <a:bodyPr/>
          <a:lstStyle>
            <a:lvl1pPr>
              <a:lnSpc>
                <a:spcPct val="105000"/>
              </a:lnSpc>
              <a:buClr>
                <a:schemeClr val="accent1"/>
              </a:buClr>
              <a:defRPr sz="1800" spc="-20" baseline="0">
                <a:solidFill>
                  <a:schemeClr val="bg1">
                    <a:lumMod val="10000"/>
                  </a:schemeClr>
                </a:solidFill>
              </a:defRPr>
            </a:lvl1pPr>
            <a:lvl2pPr>
              <a:lnSpc>
                <a:spcPct val="105000"/>
              </a:lnSpc>
              <a:defRPr sz="1400">
                <a:solidFill>
                  <a:schemeClr val="bg1">
                    <a:lumMod val="10000"/>
                  </a:schemeClr>
                </a:solidFill>
              </a:defRPr>
            </a:lvl2pPr>
            <a:lvl3pPr>
              <a:lnSpc>
                <a:spcPct val="105000"/>
              </a:lnSpc>
              <a:defRPr sz="1400">
                <a:solidFill>
                  <a:schemeClr val="bg1">
                    <a:lumMod val="10000"/>
                  </a:schemeClr>
                </a:solidFill>
              </a:defRPr>
            </a:lvl3pPr>
            <a:lvl4pPr>
              <a:lnSpc>
                <a:spcPct val="105000"/>
              </a:lnSpc>
              <a:defRPr sz="1400">
                <a:solidFill>
                  <a:schemeClr val="bg1">
                    <a:lumMod val="10000"/>
                  </a:schemeClr>
                </a:solidFill>
              </a:defRPr>
            </a:lvl4pPr>
            <a:lvl5pPr>
              <a:lnSpc>
                <a:spcPct val="105000"/>
              </a:lnSpc>
              <a:defRPr sz="1400">
                <a:solidFill>
                  <a:schemeClr val="bg1">
                    <a:lumMod val="10000"/>
                  </a:schemeClr>
                </a:solidFill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Tekstin paikkamerkki 9"/>
          <p:cNvSpPr>
            <a:spLocks noGrp="1"/>
          </p:cNvSpPr>
          <p:nvPr>
            <p:ph type="body" sz="quarter" idx="14"/>
          </p:nvPr>
        </p:nvSpPr>
        <p:spPr>
          <a:xfrm>
            <a:off x="4388363" y="5490743"/>
            <a:ext cx="4180450" cy="253758"/>
          </a:xfrm>
        </p:spPr>
        <p:txBody>
          <a:bodyPr lIns="0" tIns="0" rIns="0" bIns="0"/>
          <a:lstStyle>
            <a:lvl1pPr algn="l">
              <a:buNone/>
              <a:defRPr sz="1400" b="1" baseline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8" name="Tekstin paikkamerkki 17"/>
          <p:cNvSpPr>
            <a:spLocks noGrp="1"/>
          </p:cNvSpPr>
          <p:nvPr>
            <p:ph type="body" sz="quarter" idx="15"/>
          </p:nvPr>
        </p:nvSpPr>
        <p:spPr>
          <a:xfrm>
            <a:off x="4373563" y="5168900"/>
            <a:ext cx="4195762" cy="258763"/>
          </a:xfrm>
        </p:spPr>
        <p:txBody>
          <a:bodyPr lIns="0" tIns="0" rIns="0" bIns="0" anchor="ctr" anchorCtr="0">
            <a:noAutofit/>
          </a:bodyPr>
          <a:lstStyle>
            <a:lvl1pPr>
              <a:buNone/>
              <a:defRPr sz="1800" b="1">
                <a:latin typeface="+mj-lt"/>
              </a:defRPr>
            </a:lvl1pPr>
            <a:lvl2pPr>
              <a:buNone/>
              <a:defRPr>
                <a:latin typeface="+mj-lt"/>
              </a:defRPr>
            </a:lvl2pPr>
            <a:lvl3pPr>
              <a:buNone/>
              <a:defRPr>
                <a:latin typeface="+mj-lt"/>
              </a:defRPr>
            </a:lvl3pPr>
            <a:lvl4pPr>
              <a:buNone/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5" name="Sisällön paikkamerkki 14"/>
          <p:cNvSpPr>
            <a:spLocks noGrp="1"/>
          </p:cNvSpPr>
          <p:nvPr>
            <p:ph sz="quarter" idx="16"/>
          </p:nvPr>
        </p:nvSpPr>
        <p:spPr>
          <a:xfrm>
            <a:off x="4380271" y="1408113"/>
            <a:ext cx="4203290" cy="3672706"/>
          </a:xfrm>
        </p:spPr>
        <p:txBody>
          <a:bodyPr lIns="0" tIns="180000" rIns="0" bIns="0"/>
          <a:lstStyle>
            <a:lvl1pPr algn="ctr">
              <a:buNone/>
              <a:defRPr sz="1400"/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Otsikko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C7E19-11B2-4A8B-A30D-EF85FB33B2BB}" type="datetimeFigureOut">
              <a:rPr lang="fi-FI">
                <a:solidFill>
                  <a:srgbClr val="008FCB"/>
                </a:solidFill>
              </a:rPr>
              <a:pPr>
                <a:defRPr/>
              </a:pPr>
              <a:t>2.5.2017</a:t>
            </a:fld>
            <a:endParaRPr lang="fi-FI">
              <a:solidFill>
                <a:srgbClr val="008FCB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>
              <a:solidFill>
                <a:srgbClr val="008FCB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671D7-69E2-454C-BFC9-61CB93EC6B37}" type="slidenum">
              <a:rPr lang="fi-FI">
                <a:solidFill>
                  <a:srgbClr val="008FCB"/>
                </a:solidFill>
              </a:rPr>
              <a:pPr>
                <a:defRPr/>
              </a:pPr>
              <a:t>‹#›</a:t>
            </a:fld>
            <a:endParaRPr lang="fi-FI">
              <a:solidFill>
                <a:srgbClr val="008FC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62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013" y="284163"/>
            <a:ext cx="7877175" cy="809625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13" y="1404938"/>
            <a:ext cx="7869237" cy="43338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5750" y="6318250"/>
            <a:ext cx="679450" cy="3619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14C4A4E-71F1-436C-8033-1908F0E18CC7}" type="datetimeFigureOut">
              <a:rPr lang="fi-FI">
                <a:solidFill>
                  <a:srgbClr val="008FCB"/>
                </a:solidFill>
                <a:latin typeface="Calibri" pitchFamily="34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2.5.2017</a:t>
            </a:fld>
            <a:endParaRPr lang="fi-FI">
              <a:solidFill>
                <a:srgbClr val="008FCB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30413" y="6318250"/>
            <a:ext cx="3241675" cy="3619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fi-FI">
              <a:solidFill>
                <a:srgbClr val="008FCB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92825" y="6318250"/>
            <a:ext cx="265113" cy="36195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 b="1">
                <a:solidFill>
                  <a:schemeClr val="accent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319EB57-E84F-440C-A6BC-3B2B6577712C}" type="slidenum">
              <a:rPr lang="fi-FI">
                <a:solidFill>
                  <a:srgbClr val="008FCB"/>
                </a:solidFill>
                <a:latin typeface="Calibri" pitchFamily="34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fi-FI">
              <a:solidFill>
                <a:srgbClr val="008FCB"/>
              </a:solidFill>
              <a:latin typeface="Calibri" pitchFamily="34" charset="0"/>
              <a:cs typeface="Arial" charset="0"/>
            </a:endParaRPr>
          </a:p>
        </p:txBody>
      </p:sp>
      <p:pic>
        <p:nvPicPr>
          <p:cNvPr id="1031" name="Kuva 14" descr="KKV_logo_FI_rgb_large.jpg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6188075"/>
            <a:ext cx="1814513" cy="500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Box 10"/>
          <p:cNvSpPr txBox="1">
            <a:spLocks noChangeArrowheads="1"/>
          </p:cNvSpPr>
          <p:nvPr/>
        </p:nvSpPr>
        <p:spPr bwMode="auto">
          <a:xfrm>
            <a:off x="8326438" y="6296025"/>
            <a:ext cx="520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fi-FI" altLang="fi-FI" sz="1400" b="1" smtClean="0">
                <a:solidFill>
                  <a:srgbClr val="FFFFFF"/>
                </a:solidFill>
              </a:rPr>
              <a:t>kkv.fi</a:t>
            </a:r>
          </a:p>
        </p:txBody>
      </p:sp>
    </p:spTree>
    <p:extLst>
      <p:ext uri="{BB962C8B-B14F-4D97-AF65-F5344CB8AC3E}">
        <p14:creationId xmlns:p14="http://schemas.microsoft.com/office/powerpoint/2010/main" val="3584359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 b="1" kern="1200" spc="-2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500" b="1">
          <a:solidFill>
            <a:schemeClr val="tx1"/>
          </a:solidFill>
          <a:latin typeface="Arial" charset="0"/>
        </a:defRPr>
      </a:lvl9pPr>
    </p:titleStyle>
    <p:bodyStyle>
      <a:lvl1pPr marL="287338" indent="-287338" algn="l" rtl="0" eaLnBrk="0" fontAlgn="base" hangingPunct="0">
        <a:lnSpc>
          <a:spcPct val="105000"/>
        </a:lnSpc>
        <a:spcBef>
          <a:spcPts val="850"/>
        </a:spcBef>
        <a:spcAft>
          <a:spcPct val="0"/>
        </a:spcAft>
        <a:buClr>
          <a:schemeClr val="accent1"/>
        </a:buClr>
        <a:buSzPct val="110000"/>
        <a:buFont typeface="Wingdings" pitchFamily="2" charset="2"/>
        <a:buChar char="§"/>
        <a:defRPr sz="2200" kern="1200" spc="-20">
          <a:solidFill>
            <a:schemeClr val="tx1"/>
          </a:solidFill>
          <a:latin typeface="+mn-lt"/>
          <a:ea typeface="+mn-ea"/>
          <a:cs typeface="+mn-cs"/>
        </a:defRPr>
      </a:lvl1pPr>
      <a:lvl2pPr marL="539750" indent="-269875" algn="l" rtl="0" eaLnBrk="0" fontAlgn="base" hangingPunct="0">
        <a:lnSpc>
          <a:spcPct val="105000"/>
        </a:lnSpc>
        <a:spcBef>
          <a:spcPts val="563"/>
        </a:spcBef>
        <a:spcAft>
          <a:spcPct val="0"/>
        </a:spcAft>
        <a:buClr>
          <a:schemeClr val="accent1"/>
        </a:buClr>
        <a:buSzPct val="90000"/>
        <a:buFont typeface="Arial Black" pitchFamily="34" charset="0"/>
        <a:buChar char="−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09625" indent="-269875" algn="l" rtl="0" eaLnBrk="0" fontAlgn="base" hangingPunct="0">
        <a:lnSpc>
          <a:spcPct val="105000"/>
        </a:lnSpc>
        <a:spcBef>
          <a:spcPts val="563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79500" indent="-269875" algn="l" rtl="0" eaLnBrk="0" fontAlgn="base" hangingPunct="0">
        <a:lnSpc>
          <a:spcPct val="105000"/>
        </a:lnSpc>
        <a:spcBef>
          <a:spcPts val="563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41438" indent="-261938" algn="l" rtl="0" eaLnBrk="0" fontAlgn="base" hangingPunct="0">
        <a:lnSpc>
          <a:spcPct val="105000"/>
        </a:lnSpc>
        <a:spcBef>
          <a:spcPts val="563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c.europa.eu/consumers/consumer_evidence/market_studies/vulnerability/index_en.htm" TargetMode="External"/><Relationship Id="rId2" Type="http://schemas.openxmlformats.org/officeDocument/2006/relationships/hyperlink" Target="http://www.anpdm.com/newsletter/3763439/434159427145415A4171" TargetMode="External"/><Relationship Id="rId1" Type="http://schemas.openxmlformats.org/officeDocument/2006/relationships/slideLayout" Target="../slideLayouts/slideLayout3.xml"/><Relationship Id="rId5" Type="http://schemas.openxmlformats.org/officeDocument/2006/relationships/hyperlink" Target="http://publications.jrc.ec.europa.eu/repository/bitstream/JRC103155/lfna28133fin.pdf" TargetMode="External"/><Relationship Id="rId4" Type="http://schemas.openxmlformats.org/officeDocument/2006/relationships/hyperlink" Target="http://ec.europa.eu/consumers/consumer_evidence/market_studies/docs/study_consumer_detriment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59998" y="3143250"/>
            <a:ext cx="7650527" cy="1243871"/>
          </a:xfrm>
        </p:spPr>
        <p:txBody>
          <a:bodyPr>
            <a:normAutofit/>
          </a:bodyPr>
          <a:lstStyle/>
          <a:p>
            <a:r>
              <a:rPr lang="fi-FI" dirty="0" smtClean="0"/>
              <a:t>Muutama havainto lapsiperheiden köyhyyden vaikutuksista kuluttajansuojan näkökulmasta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60000" y="5111999"/>
            <a:ext cx="6659925" cy="593475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Maija Puomila</a:t>
            </a:r>
          </a:p>
          <a:p>
            <a:r>
              <a:rPr lang="fi-FI" dirty="0" smtClean="0"/>
              <a:t>Lapsiasiavaltuutetun pyöreän pöydän keskustelu 2.5.2017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898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8775" y="284814"/>
            <a:ext cx="7875657" cy="491274"/>
          </a:xfrm>
        </p:spPr>
        <p:txBody>
          <a:bodyPr/>
          <a:lstStyle/>
          <a:p>
            <a:r>
              <a:rPr lang="fi-FI" dirty="0" smtClean="0"/>
              <a:t>Markkinat sekoittuvat ja monipuolistuvat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3"/>
          </p:nvPr>
        </p:nvSpPr>
        <p:spPr>
          <a:xfrm>
            <a:off x="644056" y="1137237"/>
            <a:ext cx="8214194" cy="4963886"/>
          </a:xfrm>
        </p:spPr>
        <p:txBody>
          <a:bodyPr>
            <a:normAutofit lnSpcReduction="10000"/>
          </a:bodyPr>
          <a:lstStyle/>
          <a:p>
            <a:r>
              <a:rPr lang="fi-FI" sz="1500" b="1" dirty="0" smtClean="0">
                <a:solidFill>
                  <a:schemeClr val="accent1"/>
                </a:solidFill>
              </a:rPr>
              <a:t>Jakamistalous, alustatalous, vertaistalous</a:t>
            </a:r>
            <a:r>
              <a:rPr lang="fi-FI" sz="1500" dirty="0" smtClean="0"/>
              <a:t/>
            </a:r>
            <a:br>
              <a:rPr lang="fi-FI" sz="1500" dirty="0" smtClean="0"/>
            </a:br>
            <a:r>
              <a:rPr lang="fi-FI" sz="1500" dirty="0"/>
              <a:t>- Toimijoilla voi olla monenlaisia rooleja ja kaupallisen ja ei-kaupallisen toiminnan raja </a:t>
            </a:r>
            <a:r>
              <a:rPr lang="fi-FI" sz="1500" dirty="0" smtClean="0"/>
              <a:t>hämärtyy</a:t>
            </a:r>
            <a:br>
              <a:rPr lang="fi-FI" sz="1500" dirty="0" smtClean="0"/>
            </a:br>
            <a:r>
              <a:rPr lang="fi-FI" sz="1500" dirty="0" smtClean="0"/>
              <a:t>- </a:t>
            </a:r>
            <a:r>
              <a:rPr lang="fi-FI" sz="1500" dirty="0"/>
              <a:t>Markkinoiden perinteinen työnjako ja sopimussuhteiden osapuolet </a:t>
            </a:r>
            <a:r>
              <a:rPr lang="fi-FI" sz="1500" dirty="0" smtClean="0"/>
              <a:t>muuttuvat, kuluttajansuojalainsäädäntö ei välttämättä sovellu</a:t>
            </a:r>
          </a:p>
          <a:p>
            <a:r>
              <a:rPr lang="fi-FI" sz="1500" b="1" dirty="0" smtClean="0">
                <a:solidFill>
                  <a:schemeClr val="accent1"/>
                </a:solidFill>
              </a:rPr>
              <a:t>Globalisaatio, myyjä voi olla missä tahansa</a:t>
            </a:r>
            <a:r>
              <a:rPr lang="fi-FI" sz="1500" dirty="0" smtClean="0"/>
              <a:t/>
            </a:r>
            <a:br>
              <a:rPr lang="fi-FI" sz="1500" dirty="0" smtClean="0"/>
            </a:br>
            <a:r>
              <a:rPr lang="fi-FI" sz="1500" dirty="0" smtClean="0"/>
              <a:t>- Lainsäädännöt ja valvonta kuitenkin vielä kansallista</a:t>
            </a:r>
            <a:br>
              <a:rPr lang="fi-FI" sz="1500" dirty="0" smtClean="0"/>
            </a:br>
            <a:r>
              <a:rPr lang="fi-FI" sz="1500" dirty="0" smtClean="0"/>
              <a:t>- Huijaukset yleistyvät, vastuuketjut monimutkaisia ja tavoittamattomissa</a:t>
            </a:r>
          </a:p>
          <a:p>
            <a:r>
              <a:rPr lang="fi-FI" sz="1500" b="1" dirty="0" err="1" smtClean="0">
                <a:solidFill>
                  <a:schemeClr val="accent1"/>
                </a:solidFill>
              </a:rPr>
              <a:t>Digitalisaatio</a:t>
            </a:r>
            <a:r>
              <a:rPr lang="fi-FI" sz="1500" b="1" dirty="0" smtClean="0">
                <a:solidFill>
                  <a:schemeClr val="accent1"/>
                </a:solidFill>
              </a:rPr>
              <a:t>, </a:t>
            </a:r>
            <a:r>
              <a:rPr lang="fi-FI" sz="1500" b="1" dirty="0">
                <a:solidFill>
                  <a:schemeClr val="accent1"/>
                </a:solidFill>
              </a:rPr>
              <a:t>mahdollistaa </a:t>
            </a:r>
            <a:r>
              <a:rPr lang="fi-FI" sz="1500" b="1" dirty="0" smtClean="0">
                <a:solidFill>
                  <a:schemeClr val="accent1"/>
                </a:solidFill>
              </a:rPr>
              <a:t>markkinoille täysin </a:t>
            </a:r>
            <a:r>
              <a:rPr lang="fi-FI" sz="1500" b="1" dirty="0">
                <a:solidFill>
                  <a:schemeClr val="accent1"/>
                </a:solidFill>
              </a:rPr>
              <a:t>uudenlaisia </a:t>
            </a:r>
            <a:r>
              <a:rPr lang="fi-FI" sz="1500" b="1" dirty="0" smtClean="0">
                <a:solidFill>
                  <a:schemeClr val="accent1"/>
                </a:solidFill>
              </a:rPr>
              <a:t>toimintatapoja</a:t>
            </a:r>
            <a:r>
              <a:rPr lang="fi-FI" sz="1500" dirty="0" smtClean="0"/>
              <a:t/>
            </a:r>
            <a:br>
              <a:rPr lang="fi-FI" sz="1500" dirty="0" smtClean="0"/>
            </a:br>
            <a:r>
              <a:rPr lang="fi-FI" sz="1500" dirty="0"/>
              <a:t>- </a:t>
            </a:r>
            <a:r>
              <a:rPr lang="fi-FI" sz="1500" dirty="0" smtClean="0"/>
              <a:t>Sopimusehtojen </a:t>
            </a:r>
            <a:r>
              <a:rPr lang="fi-FI" sz="1500" dirty="0"/>
              <a:t>määrä ja merkitys kuluttajan taloudessa </a:t>
            </a:r>
            <a:r>
              <a:rPr lang="fi-FI" sz="1500" dirty="0" smtClean="0"/>
              <a:t>kasvavat</a:t>
            </a:r>
            <a:br>
              <a:rPr lang="fi-FI" sz="1500" dirty="0" smtClean="0"/>
            </a:br>
            <a:r>
              <a:rPr lang="fi-FI" sz="1500" dirty="0" smtClean="0"/>
              <a:t>- Uusia virtuaalisen rahan ja maksamisen </a:t>
            </a:r>
            <a:r>
              <a:rPr lang="fi-FI" sz="1500" dirty="0"/>
              <a:t>muotoja</a:t>
            </a:r>
            <a:br>
              <a:rPr lang="fi-FI" sz="1500" dirty="0"/>
            </a:br>
            <a:r>
              <a:rPr lang="fi-FI" sz="1500" dirty="0"/>
              <a:t>- Kuluttajan oman talouden hallinnan perinteiset käytännöt eivät välttämättä </a:t>
            </a:r>
            <a:r>
              <a:rPr lang="fi-FI" sz="1500" dirty="0" smtClean="0"/>
              <a:t>toimi.</a:t>
            </a:r>
            <a:br>
              <a:rPr lang="fi-FI" sz="1500" dirty="0" smtClean="0"/>
            </a:br>
            <a:r>
              <a:rPr lang="fi-FI" sz="1500" dirty="0" smtClean="0"/>
              <a:t>  Taloudenhallintaan </a:t>
            </a:r>
            <a:r>
              <a:rPr lang="fi-FI" sz="1500" dirty="0"/>
              <a:t>voi toki syntyä markkinoilla uusia palveluita.</a:t>
            </a:r>
          </a:p>
          <a:p>
            <a:endParaRPr lang="fi-FI" sz="1500" dirty="0" smtClean="0"/>
          </a:p>
          <a:p>
            <a:r>
              <a:rPr lang="fi-FI" sz="1500" b="1" dirty="0">
                <a:solidFill>
                  <a:schemeClr val="accent1"/>
                </a:solidFill>
              </a:rPr>
              <a:t>Lähes kaikki arjen toimintatavat muuttuvat sellaisiksi, joissa tarvitaan kykyä yhä vaativampaan abstraktiin hahmottamiseen</a:t>
            </a:r>
            <a:r>
              <a:rPr lang="fi-FI" sz="1500" b="1" dirty="0" smtClean="0">
                <a:solidFill>
                  <a:schemeClr val="accent1"/>
                </a:solidFill>
              </a:rPr>
              <a:t>.</a:t>
            </a:r>
          </a:p>
          <a:p>
            <a:r>
              <a:rPr lang="fi-FI" sz="1500" b="1" dirty="0" smtClean="0">
                <a:solidFill>
                  <a:schemeClr val="accent1"/>
                </a:solidFill>
              </a:rPr>
              <a:t>Tärkeää on erityisryhmien </a:t>
            </a:r>
            <a:r>
              <a:rPr lang="fi-FI" sz="1500" b="1" dirty="0">
                <a:solidFill>
                  <a:schemeClr val="accent1"/>
                </a:solidFill>
              </a:rPr>
              <a:t>tarpeiden ja haavoittuvien kuluttajien tilanteiden tunnistaminen ja </a:t>
            </a:r>
            <a:r>
              <a:rPr lang="fi-FI" sz="1500" b="1" dirty="0" smtClean="0">
                <a:solidFill>
                  <a:schemeClr val="accent1"/>
                </a:solidFill>
              </a:rPr>
              <a:t>kompensointi.</a:t>
            </a:r>
          </a:p>
          <a:p>
            <a:pPr marL="0" indent="0">
              <a:buNone/>
            </a:pPr>
            <a:endParaRPr lang="fi-FI" sz="1500" b="1" dirty="0">
              <a:solidFill>
                <a:schemeClr val="accent1"/>
              </a:solidFill>
            </a:endParaRPr>
          </a:p>
          <a:p>
            <a:endParaRPr lang="fi-FI" sz="1500" b="1" dirty="0">
              <a:solidFill>
                <a:schemeClr val="accent1"/>
              </a:solidFill>
            </a:endParaRPr>
          </a:p>
          <a:p>
            <a:endParaRPr lang="fi-FI" dirty="0" smtClean="0"/>
          </a:p>
          <a:p>
            <a:pPr lvl="1">
              <a:buFont typeface="Wingdings" panose="05000000000000000000" pitchFamily="2" charset="2"/>
              <a:buChar char="ü"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87063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8775" y="284814"/>
            <a:ext cx="7875657" cy="491274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Köyhyyteen liittyviä kuluttajaoikeudellisia vaikutuksia 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3"/>
          </p:nvPr>
        </p:nvSpPr>
        <p:spPr>
          <a:xfrm>
            <a:off x="644056" y="1137237"/>
            <a:ext cx="8214194" cy="4963886"/>
          </a:xfrm>
        </p:spPr>
        <p:txBody>
          <a:bodyPr>
            <a:normAutofit lnSpcReduction="10000"/>
          </a:bodyPr>
          <a:lstStyle/>
          <a:p>
            <a:r>
              <a:rPr lang="fi-FI" sz="1500" b="1" dirty="0" smtClean="0">
                <a:solidFill>
                  <a:schemeClr val="accent1"/>
                </a:solidFill>
              </a:rPr>
              <a:t>Köyhä joutuu tekemään kalliimpia sopimuksia huonommilla ehdoilla kuin paremmin toimeen tulevat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400" dirty="0" smtClean="0"/>
              <a:t>Lähes kaikkiin hankintoihin liittyy nykyään määräaikaisia tai toistaiseksi voimassa olevia sopimuksia, joiden rakenteella, hinnoittelurakenteilla, muutos- ja irtisanomisehdoilla </a:t>
            </a:r>
            <a:r>
              <a:rPr lang="fi-FI" sz="1400" dirty="0" err="1" smtClean="0"/>
              <a:t>jne</a:t>
            </a:r>
            <a:r>
              <a:rPr lang="fi-FI" sz="1400" dirty="0"/>
              <a:t> </a:t>
            </a:r>
            <a:r>
              <a:rPr lang="fi-FI" sz="1400" dirty="0" smtClean="0"/>
              <a:t>on suuri taloudellinen merkitys.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400" dirty="0" smtClean="0"/>
              <a:t>Jos on vakuuksia, luottotiedot kunnossa ja säännölliset / hyvä tulot, pystyy tekemään edullisempia hankintoja (markkinat palkitsevat maksukykyisiä ja rankaisevat varattomia, jotka muodostavat riskin myyjän näkökulmasta).</a:t>
            </a:r>
            <a:endParaRPr lang="fi-FI" sz="1400" dirty="0"/>
          </a:p>
          <a:p>
            <a:r>
              <a:rPr lang="fi-FI" sz="1500" b="1" dirty="0" smtClean="0">
                <a:solidFill>
                  <a:schemeClr val="accent1"/>
                </a:solidFill>
              </a:rPr>
              <a:t>Köyhällä ei ole taloudellisia puskureita tai liikkumavaraa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400" u="sng" dirty="0" smtClean="0"/>
              <a:t>Köyhän pitäisi olla erittäin kurinalainen taloudenpidossaan sekä taitava kuluttajana (valintojen tekijänä, oikeuksiensa tunnistajana ja hakijana, reklamoijana) ja kasvattajana.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400" dirty="0" smtClean="0"/>
              <a:t>Pienikin herpaantuminen voi suistaa talouden ahdinkoon.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400" dirty="0" smtClean="0"/>
              <a:t>Perintäkulut kasvattavat pienenkin saatavan nopeasti suureksi, ellei asiaan jaksa reagoida.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400" dirty="0"/>
              <a:t>P</a:t>
            </a:r>
            <a:r>
              <a:rPr lang="fi-FI" sz="1400" dirty="0" smtClean="0"/>
              <a:t>ikavippejä </a:t>
            </a:r>
            <a:r>
              <a:rPr lang="fi-FI" sz="1400" dirty="0"/>
              <a:t>otetaan erityisesti työttömien, yksinhuoltajien ja pienituloisten </a:t>
            </a:r>
            <a:r>
              <a:rPr lang="fi-FI" sz="1400" dirty="0" smtClean="0"/>
              <a:t>ryhmissä.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fi-FI" sz="140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fi-FI" sz="1400" dirty="0" smtClean="0">
                <a:solidFill>
                  <a:schemeClr val="accent5"/>
                </a:solidFill>
              </a:rPr>
              <a:t>Melko kohtuuttomia / epärealistisia </a:t>
            </a:r>
            <a:r>
              <a:rPr lang="fi-FI" sz="1400" dirty="0">
                <a:solidFill>
                  <a:schemeClr val="accent5"/>
                </a:solidFill>
              </a:rPr>
              <a:t>vaatimuksia, </a:t>
            </a:r>
            <a:r>
              <a:rPr lang="fi-FI" sz="1400" dirty="0" smtClean="0">
                <a:solidFill>
                  <a:schemeClr val="accent5"/>
                </a:solidFill>
              </a:rPr>
              <a:t>koska rationaalisesti käyttäytyvää kuluttajaa ei ole (vrt. </a:t>
            </a:r>
            <a:r>
              <a:rPr lang="fi-FI" sz="1400" dirty="0" err="1" smtClean="0">
                <a:solidFill>
                  <a:schemeClr val="accent5"/>
                </a:solidFill>
              </a:rPr>
              <a:t>behavioural</a:t>
            </a:r>
            <a:r>
              <a:rPr lang="fi-FI" sz="1400" dirty="0" smtClean="0">
                <a:solidFill>
                  <a:schemeClr val="accent5"/>
                </a:solidFill>
              </a:rPr>
              <a:t> </a:t>
            </a:r>
            <a:r>
              <a:rPr lang="fi-FI" sz="1400" dirty="0" err="1" smtClean="0">
                <a:solidFill>
                  <a:schemeClr val="accent5"/>
                </a:solidFill>
              </a:rPr>
              <a:t>economics</a:t>
            </a:r>
            <a:r>
              <a:rPr lang="fi-FI" sz="1400" dirty="0" smtClean="0">
                <a:solidFill>
                  <a:schemeClr val="accent5"/>
                </a:solidFill>
              </a:rPr>
              <a:t>)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fi-FI" sz="1400" dirty="0" smtClean="0">
                <a:solidFill>
                  <a:schemeClr val="accent5"/>
                </a:solidFill>
              </a:rPr>
              <a:t>Velkaongelmia </a:t>
            </a:r>
            <a:r>
              <a:rPr lang="fi-FI" sz="1400" dirty="0">
                <a:solidFill>
                  <a:schemeClr val="accent5"/>
                </a:solidFill>
              </a:rPr>
              <a:t>ratkaisemalla on mahdollista edistää </a:t>
            </a:r>
            <a:r>
              <a:rPr lang="fi-FI" sz="1400" dirty="0" smtClean="0">
                <a:solidFill>
                  <a:schemeClr val="accent5"/>
                </a:solidFill>
              </a:rPr>
              <a:t>muiden, mm. terveydellisten ongelmien ratkaisemista. Muita ongelmia vaikeampi ratkaista, jos talousasiat eivät ole kunnossa.</a:t>
            </a:r>
            <a:endParaRPr lang="fi-FI" sz="1400" dirty="0">
              <a:solidFill>
                <a:schemeClr val="accent5"/>
              </a:solidFill>
            </a:endParaRPr>
          </a:p>
          <a:p>
            <a:pPr lvl="2">
              <a:buFont typeface="Wingdings" panose="05000000000000000000" pitchFamily="2" charset="2"/>
              <a:buChar char="ü"/>
            </a:pPr>
            <a:endParaRPr lang="fi-FI" sz="1400" dirty="0">
              <a:solidFill>
                <a:schemeClr val="accent5"/>
              </a:solidFill>
            </a:endParaRPr>
          </a:p>
          <a:p>
            <a:pPr lvl="1">
              <a:buFont typeface="Wingdings" panose="05000000000000000000" pitchFamily="2" charset="2"/>
              <a:buChar char="ü"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405223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8775" y="284814"/>
            <a:ext cx="7875657" cy="491274"/>
          </a:xfrm>
        </p:spPr>
        <p:txBody>
          <a:bodyPr/>
          <a:lstStyle/>
          <a:p>
            <a:r>
              <a:rPr lang="fi-FI" dirty="0" smtClean="0"/>
              <a:t>Näkökulmia köyhyystutkimukseen?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3"/>
          </p:nvPr>
        </p:nvSpPr>
        <p:spPr>
          <a:xfrm>
            <a:off x="644056" y="1137237"/>
            <a:ext cx="8214194" cy="49638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400" b="1" dirty="0" smtClean="0">
                <a:solidFill>
                  <a:schemeClr val="accent1"/>
                </a:solidFill>
              </a:rPr>
              <a:t>Välttämättömyyspalvelun käsite kuluttajaoikeudessa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400" dirty="0" smtClean="0"/>
              <a:t>Kuluttajansuojalainsäädännön näkökulmasta osa palveluista on välttämättömyyspalveluja (</a:t>
            </a:r>
            <a:r>
              <a:rPr lang="fi-FI" sz="1400" dirty="0" err="1" smtClean="0"/>
              <a:t>universal</a:t>
            </a:r>
            <a:r>
              <a:rPr lang="fi-FI" sz="1400" dirty="0" smtClean="0"/>
              <a:t> </a:t>
            </a:r>
            <a:r>
              <a:rPr lang="fi-FI" sz="1400" dirty="0" err="1" smtClean="0"/>
              <a:t>services</a:t>
            </a:r>
            <a:r>
              <a:rPr lang="fi-FI" sz="1400" dirty="0" smtClean="0"/>
              <a:t>), joiden saatavuus ja kohtuuhintaisuus on turvattava lainsäädännöllä (esim. vesi, sähkö, peruspankkipalvelut)</a:t>
            </a:r>
          </a:p>
          <a:p>
            <a:pPr marL="269875" lvl="1" indent="0">
              <a:buNone/>
            </a:pPr>
            <a:endParaRPr lang="fi-FI" sz="1400" dirty="0"/>
          </a:p>
          <a:p>
            <a:pPr marL="17463" indent="0">
              <a:buNone/>
            </a:pPr>
            <a:r>
              <a:rPr lang="fi-FI" sz="1400" b="1" dirty="0" smtClean="0">
                <a:solidFill>
                  <a:schemeClr val="accent1"/>
                </a:solidFill>
              </a:rPr>
              <a:t>Välttämättömyyspalvelut lasten näkökulmasta</a:t>
            </a:r>
            <a:endParaRPr lang="fi-FI" sz="1400" b="1" dirty="0">
              <a:solidFill>
                <a:schemeClr val="accent1"/>
              </a:solidFill>
            </a:endParaRPr>
          </a:p>
          <a:p>
            <a:pPr marL="269875" lvl="1" indent="0">
              <a:buNone/>
            </a:pPr>
            <a:r>
              <a:rPr lang="fi-FI" sz="1400" dirty="0" smtClean="0"/>
              <a:t>Mitkä asiat ovat lapsen näkökulmasta välttämättömiä? Voisiko niiden saatavuutta </a:t>
            </a:r>
            <a:r>
              <a:rPr lang="fi-FI" sz="1400" dirty="0"/>
              <a:t>turvata </a:t>
            </a:r>
            <a:r>
              <a:rPr lang="fi-FI" sz="1400" dirty="0" smtClean="0"/>
              <a:t>jotenkin?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400" dirty="0" smtClean="0"/>
              <a:t>Hakovirta </a:t>
            </a:r>
            <a:r>
              <a:rPr lang="fi-FI" sz="1400" dirty="0"/>
              <a:t>M, Raijas A (2016) Lasten ja nuorten käsityksiä välttämättömyyskulutuksesta. Nuorisotutkimus 34:2, 19–34</a:t>
            </a:r>
            <a:r>
              <a:rPr lang="fi-FI" sz="1400" dirty="0" smtClean="0"/>
              <a:t>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400" dirty="0" smtClean="0"/>
              <a:t>Haastateltu 11-12 – </a:t>
            </a:r>
            <a:r>
              <a:rPr lang="fi-FI" sz="1400" dirty="0" err="1" smtClean="0"/>
              <a:t>vuotiaita</a:t>
            </a:r>
            <a:r>
              <a:rPr lang="fi-FI" sz="1400" dirty="0" smtClean="0"/>
              <a:t> lapsia: välttämättömiä </a:t>
            </a:r>
            <a:r>
              <a:rPr lang="fi-FI" sz="1400" dirty="0"/>
              <a:t>ovat kännykkä, </a:t>
            </a:r>
            <a:r>
              <a:rPr lang="fi-FI" sz="1400" dirty="0" smtClean="0"/>
              <a:t>polkupyörä, taskuraha</a:t>
            </a:r>
            <a:r>
              <a:rPr lang="fi-FI" sz="1400" dirty="0"/>
              <a:t>, oma huone ja perheen </a:t>
            </a:r>
            <a:r>
              <a:rPr lang="fi-FI" sz="1400" dirty="0" smtClean="0"/>
              <a:t>auto, mahdollisuus kutsua </a:t>
            </a:r>
            <a:r>
              <a:rPr lang="fi-FI" sz="1400" dirty="0"/>
              <a:t>kavereita </a:t>
            </a:r>
            <a:r>
              <a:rPr lang="fi-FI" sz="1400" dirty="0" smtClean="0"/>
              <a:t>kotiin, säännöllinen harrastus </a:t>
            </a:r>
            <a:r>
              <a:rPr lang="fi-FI" sz="1400" dirty="0"/>
              <a:t>sekä </a:t>
            </a:r>
            <a:r>
              <a:rPr lang="fi-FI" sz="1400" dirty="0" smtClean="0"/>
              <a:t>mahdollisuus liikkua ja </a:t>
            </a:r>
            <a:r>
              <a:rPr lang="fi-FI" sz="1400" dirty="0"/>
              <a:t>leikkiä ulkona, minkä vuoksi </a:t>
            </a:r>
            <a:r>
              <a:rPr lang="fi-FI" sz="1400" dirty="0" smtClean="0"/>
              <a:t>esimerkiksi lähipuisto </a:t>
            </a:r>
            <a:r>
              <a:rPr lang="fi-FI" sz="1400" dirty="0"/>
              <a:t>ja leikkipaikka olivat heille </a:t>
            </a:r>
            <a:r>
              <a:rPr lang="fi-FI" sz="1400" dirty="0" smtClean="0"/>
              <a:t>tärkeitä.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400" dirty="0" smtClean="0"/>
              <a:t>Haastateltu 14-15 </a:t>
            </a:r>
            <a:r>
              <a:rPr lang="fi-FI" sz="1400" dirty="0"/>
              <a:t>–</a:t>
            </a:r>
            <a:r>
              <a:rPr lang="fi-FI" sz="1400" dirty="0" err="1" smtClean="0"/>
              <a:t>vuotiaita</a:t>
            </a:r>
            <a:r>
              <a:rPr lang="fi-FI" sz="1400" dirty="0" smtClean="0"/>
              <a:t>: kännykkä, taskuraha, oma huone, tietokoneen käyttömahdollisuus, mahdollisuus </a:t>
            </a:r>
            <a:r>
              <a:rPr lang="fi-FI" sz="1400" dirty="0"/>
              <a:t>kutsua </a:t>
            </a:r>
            <a:r>
              <a:rPr lang="fi-FI" sz="1400" dirty="0" smtClean="0"/>
              <a:t>kavereita kotiin </a:t>
            </a:r>
            <a:r>
              <a:rPr lang="fi-FI" sz="1400" dirty="0"/>
              <a:t>ja osallistua koulun järjestämälle luokkaretkelle</a:t>
            </a:r>
            <a:r>
              <a:rPr lang="fi-FI" sz="1400" dirty="0" smtClean="0"/>
              <a:t>.</a:t>
            </a:r>
            <a:endParaRPr lang="fi-FI" sz="1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402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8775" y="284814"/>
            <a:ext cx="7875657" cy="491274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Kuluttajaoikeudellisia näkökulmia köyhyystutkimukseen?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3"/>
          </p:nvPr>
        </p:nvSpPr>
        <p:spPr>
          <a:xfrm>
            <a:off x="644056" y="1137237"/>
            <a:ext cx="8214194" cy="4963886"/>
          </a:xfrm>
        </p:spPr>
        <p:txBody>
          <a:bodyPr>
            <a:normAutofit/>
          </a:bodyPr>
          <a:lstStyle/>
          <a:p>
            <a:r>
              <a:rPr lang="fi-FI" sz="1500" b="1" dirty="0" smtClean="0">
                <a:solidFill>
                  <a:schemeClr val="accent1"/>
                </a:solidFill>
              </a:rPr>
              <a:t>Haavoittuvan kuluttajan  / haavoittuvuuden käsite / haavoittuvuuden vaikutukset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200" dirty="0" smtClean="0"/>
              <a:t>Kuluttajansuojan piirissä operoidaan heikon (</a:t>
            </a:r>
            <a:r>
              <a:rPr lang="fi-FI" sz="1200" dirty="0" err="1" smtClean="0"/>
              <a:t>weak</a:t>
            </a:r>
            <a:r>
              <a:rPr lang="fi-FI" sz="1200" dirty="0" smtClean="0"/>
              <a:t>) ja haavoittuvan (</a:t>
            </a:r>
            <a:r>
              <a:rPr lang="fi-FI" sz="1200" dirty="0" err="1" smtClean="0"/>
              <a:t>vulnerable</a:t>
            </a:r>
            <a:r>
              <a:rPr lang="fi-FI" sz="1200" dirty="0" smtClean="0"/>
              <a:t>) kuluttajan käsitteillä &gt; tietyissä tilanteissa elinkeinonharjoittajan pitäisi ottaa nämä huomioon / ei voi vaatia samaa kuin keskivertokuluttajilta, &gt; (köyhyydestä johtuvaa) haavoittuvuutta voi kompensoida tunnistamalla ja tukemalla tilanteissa, joissa kuluttajan toimintakyky on rajoittunut.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200" dirty="0"/>
              <a:t>Euroopan komissio julkaisi keväällä 2016 aiheesta laajan, empiirisiin aineistoihin perustuvan tutkimuksen, </a:t>
            </a:r>
            <a:r>
              <a:rPr lang="fi-FI" sz="1200" dirty="0" smtClean="0"/>
              <a:t>joka </a:t>
            </a:r>
            <a:r>
              <a:rPr lang="fi-FI" sz="1200" dirty="0"/>
              <a:t>toteutettiin kaikissa EU-maissa sekä Islannissa ja Norjassa</a:t>
            </a:r>
            <a:r>
              <a:rPr lang="fi-FI" sz="1200" dirty="0" smtClean="0"/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200" dirty="0">
                <a:hlinkClick r:id="rId2"/>
              </a:rPr>
              <a:t>http://</a:t>
            </a:r>
            <a:r>
              <a:rPr lang="fi-FI" sz="1200" dirty="0" smtClean="0">
                <a:hlinkClick r:id="rId2"/>
              </a:rPr>
              <a:t>www.anpdm.com/newsletter/3763439/434159427145415A4171</a:t>
            </a:r>
            <a:endParaRPr lang="fi-FI" sz="1200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200" dirty="0">
                <a:hlinkClick r:id="rId3"/>
              </a:rPr>
              <a:t>http://</a:t>
            </a:r>
            <a:r>
              <a:rPr lang="fi-FI" sz="1200" dirty="0" smtClean="0">
                <a:hlinkClick r:id="rId3"/>
              </a:rPr>
              <a:t>ec.europa.eu/consumers/consumer_evidence/market_studies/vulnerability/index_en.htm</a:t>
            </a:r>
            <a:endParaRPr lang="fi-FI" sz="1200" dirty="0"/>
          </a:p>
          <a:p>
            <a:pPr lvl="1">
              <a:buFont typeface="Wingdings" panose="05000000000000000000" pitchFamily="2" charset="2"/>
              <a:buChar char="Ø"/>
            </a:pPr>
            <a:endParaRPr lang="fi-FI" sz="1200" dirty="0" smtClean="0"/>
          </a:p>
          <a:p>
            <a:r>
              <a:rPr lang="fi-FI" sz="1500" b="1" dirty="0" smtClean="0">
                <a:solidFill>
                  <a:schemeClr val="accent1"/>
                </a:solidFill>
              </a:rPr>
              <a:t>Kuluttajahaitan / </a:t>
            </a:r>
            <a:r>
              <a:rPr lang="fi-FI" sz="1500" b="1" dirty="0" err="1" smtClean="0">
                <a:solidFill>
                  <a:schemeClr val="accent1"/>
                </a:solidFill>
              </a:rPr>
              <a:t>Detrimentin</a:t>
            </a:r>
            <a:r>
              <a:rPr lang="fi-FI" sz="1500" b="1" dirty="0" smtClean="0">
                <a:solidFill>
                  <a:schemeClr val="accent1"/>
                </a:solidFill>
              </a:rPr>
              <a:t> käsite</a:t>
            </a:r>
            <a:endParaRPr lang="fi-FI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200" dirty="0" smtClean="0"/>
              <a:t>Taloudellisilla menetyksillä on suurempi merkitys pienituloisille / köyhille kotitalouksille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sz="1200" dirty="0" smtClean="0"/>
              <a:t>Euroopan komissio julkaissut tänä keväänä tutkimukset kuluttajahaitan luokittelusta </a:t>
            </a:r>
            <a:r>
              <a:rPr lang="fi-FI" sz="1200" dirty="0"/>
              <a:t>ja analysoinnista: </a:t>
            </a:r>
            <a:r>
              <a:rPr lang="fi-FI" sz="1200" dirty="0">
                <a:hlinkClick r:id="rId4"/>
              </a:rPr>
              <a:t>http://</a:t>
            </a:r>
            <a:r>
              <a:rPr lang="fi-FI" sz="1200" dirty="0" smtClean="0">
                <a:hlinkClick r:id="rId4"/>
              </a:rPr>
              <a:t>ec.europa.eu/consumers/consumer_evidence/market_studies/docs/study_consumer_detriment.pdf</a:t>
            </a:r>
            <a:endParaRPr lang="fi-FI" sz="1200" dirty="0" smtClean="0"/>
          </a:p>
          <a:p>
            <a:pPr marL="269875" lvl="1" indent="0">
              <a:buNone/>
            </a:pPr>
            <a:endParaRPr lang="fi-FI" sz="1200" dirty="0"/>
          </a:p>
          <a:p>
            <a:r>
              <a:rPr lang="fi-FI" sz="1600" b="1" dirty="0" smtClean="0">
                <a:solidFill>
                  <a:schemeClr val="accent1"/>
                </a:solidFill>
              </a:rPr>
              <a:t>Kuluttajan roolissa tarvittavat kyvykkyydet / kompetenssit</a:t>
            </a:r>
          </a:p>
          <a:p>
            <a:pPr lvl="1"/>
            <a:r>
              <a:rPr lang="fi-FI" sz="1200" dirty="0" smtClean="0"/>
              <a:t>Kuluttajakompetenssien oppiminen </a:t>
            </a:r>
            <a:r>
              <a:rPr lang="fi-FI" sz="1200" dirty="0"/>
              <a:t>– </a:t>
            </a:r>
            <a:r>
              <a:rPr lang="fi-FI" sz="1200" dirty="0" smtClean="0"/>
              <a:t>kuluttajakasvatuksen strategia </a:t>
            </a:r>
          </a:p>
          <a:p>
            <a:pPr lvl="1"/>
            <a:r>
              <a:rPr lang="en-US" sz="1200" dirty="0"/>
              <a:t>“The Digital Competence Framework for Consumers (</a:t>
            </a:r>
            <a:r>
              <a:rPr lang="en-US" sz="1200" dirty="0" err="1"/>
              <a:t>DigCompConsumers</a:t>
            </a:r>
            <a:r>
              <a:rPr lang="en-US" sz="1200" dirty="0"/>
              <a:t>)”, </a:t>
            </a:r>
            <a:r>
              <a:rPr lang="en-US" sz="1200" dirty="0" err="1" smtClean="0"/>
              <a:t>suomeksi</a:t>
            </a:r>
            <a:r>
              <a:rPr lang="en-US" sz="1200" dirty="0" smtClean="0"/>
              <a:t> “</a:t>
            </a:r>
            <a:r>
              <a:rPr lang="fi-FI" sz="1200" dirty="0" smtClean="0"/>
              <a:t>Kuluttajien </a:t>
            </a:r>
            <a:r>
              <a:rPr lang="fi-FI" sz="1200" dirty="0"/>
              <a:t>digitaalisen osaamisen </a:t>
            </a:r>
            <a:r>
              <a:rPr lang="fi-FI" sz="1200" dirty="0" smtClean="0"/>
              <a:t>puitteet” </a:t>
            </a:r>
            <a:r>
              <a:rPr lang="en-US" sz="1200" dirty="0" smtClean="0">
                <a:hlinkClick r:id="rId5"/>
              </a:rPr>
              <a:t>http</a:t>
            </a:r>
            <a:r>
              <a:rPr lang="en-US" sz="1200" dirty="0">
                <a:hlinkClick r:id="rId5"/>
              </a:rPr>
              <a:t>://</a:t>
            </a:r>
            <a:r>
              <a:rPr lang="en-US" sz="1200" dirty="0" smtClean="0">
                <a:hlinkClick r:id="rId5"/>
              </a:rPr>
              <a:t>publications.jrc.ec.europa.eu/repository/bitstream/JRC103155/lfna28133fin.pdf</a:t>
            </a:r>
            <a:endParaRPr lang="en-US" sz="1200" dirty="0" smtClean="0"/>
          </a:p>
          <a:p>
            <a:pPr marL="269875" lvl="1" indent="0">
              <a:buNone/>
            </a:pPr>
            <a:endParaRPr lang="fi-FI" sz="1200" dirty="0" smtClean="0"/>
          </a:p>
        </p:txBody>
      </p:sp>
    </p:spTree>
    <p:extLst>
      <p:ext uri="{BB962C8B-B14F-4D97-AF65-F5344CB8AC3E}">
        <p14:creationId xmlns:p14="http://schemas.microsoft.com/office/powerpoint/2010/main" val="80652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KV-teema-suomi">
  <a:themeElements>
    <a:clrScheme name="KKV">
      <a:dk1>
        <a:srgbClr val="000000"/>
      </a:dk1>
      <a:lt1>
        <a:srgbClr val="DFF2FD"/>
      </a:lt1>
      <a:dk2>
        <a:srgbClr val="164194"/>
      </a:dk2>
      <a:lt2>
        <a:srgbClr val="FFFFFF"/>
      </a:lt2>
      <a:accent1>
        <a:srgbClr val="008FCB"/>
      </a:accent1>
      <a:accent2>
        <a:srgbClr val="5BC5F1"/>
      </a:accent2>
      <a:accent3>
        <a:srgbClr val="A1DAF8"/>
      </a:accent3>
      <a:accent4>
        <a:srgbClr val="7DC52D"/>
      </a:accent4>
      <a:accent5>
        <a:srgbClr val="B81570"/>
      </a:accent5>
      <a:accent6>
        <a:srgbClr val="D6E600"/>
      </a:accent6>
      <a:hlink>
        <a:srgbClr val="00A9C1"/>
      </a:hlink>
      <a:folHlink>
        <a:srgbClr val="88BB6F"/>
      </a:folHlink>
    </a:clrScheme>
    <a:fontScheme name="Kilpailuviraston PowerPoint fonttiteem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 w="127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 algn="l">
          <a:defRPr sz="1300" b="1" dirty="0" smtClean="0">
            <a:solidFill>
              <a:schemeClr val="tx2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KIVI-2012</Template>
  <TotalTime>3311</TotalTime>
  <Words>478</Words>
  <Application>Microsoft Office PowerPoint</Application>
  <PresentationFormat>Näytössä katseltava diaesitys (4:3)</PresentationFormat>
  <Paragraphs>47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KKV-teema-suomi</vt:lpstr>
      <vt:lpstr>Muutama havainto lapsiperheiden köyhyyden vaikutuksista kuluttajansuojan näkökulmasta</vt:lpstr>
      <vt:lpstr>Markkinat sekoittuvat ja monipuolistuvat</vt:lpstr>
      <vt:lpstr>Köyhyyteen liittyviä kuluttajaoikeudellisia vaikutuksia </vt:lpstr>
      <vt:lpstr>Näkökulmia köyhyystutkimukseen?</vt:lpstr>
      <vt:lpstr>Kuluttajaoikeudellisia näkökulmia köyhyystutkimukseen?</vt:lpstr>
    </vt:vector>
  </TitlesOfParts>
  <Company>KILPAILUVIRASTO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Esityksen otsikko</dc:title>
  <dc:creator>Antti Hovila</dc:creator>
  <cp:lastModifiedBy>Maija Puomila</cp:lastModifiedBy>
  <cp:revision>341</cp:revision>
  <cp:lastPrinted>2017-05-02T06:08:13Z</cp:lastPrinted>
  <dcterms:created xsi:type="dcterms:W3CDTF">2012-05-24T11:09:15Z</dcterms:created>
  <dcterms:modified xsi:type="dcterms:W3CDTF">2017-05-02T06:11:57Z</dcterms:modified>
</cp:coreProperties>
</file>