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28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FC9C3-F459-4C7F-9AF4-C7FA0DB1DE11}" type="datetimeFigureOut">
              <a:rPr lang="fi-FI" smtClean="0"/>
              <a:t>25.9.2018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8F908-3727-40C8-9F9D-3DC900E7AB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299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544D8-6B4C-491C-A86E-A643449A07C8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1114-5FAA-47C2-B0B3-94270A1CA662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714BB-8546-4F0C-A7D3-89B612F5F9AF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CE336-F49A-4802-91ED-7ECF5F2B5E7B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C711C-631C-4D52-9F34-29F45536CCCB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718E0-2E45-4E0C-B3FD-41F1EF13A26B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9F73D-8D40-4881-B832-24DD0B0C1734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4C9-825C-427E-A331-C37F783563E7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84D9-CF16-4C86-9703-F9ECED189E89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E921-8790-4BC9-9F7B-8705CD8529E0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83C1-95D4-4065-A02A-80E79AC28B2F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FFFE8-EB2D-407C-AA3D-702AB0D63A20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D4F-CEF6-4E20-8C35-14234105DB8D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866F-A309-4828-8F77-FCED825215D2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D0-D7BB-456D-9466-445C20908FC6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25AA-9493-413B-82FD-C47B0D89CA8E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008DD-E7D7-4403-B8CA-CA9637915389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Johanna.aapakallio@loistosetlementti.fi" TargetMode="External"/><Relationship Id="rId2" Type="http://schemas.openxmlformats.org/officeDocument/2006/relationships/hyperlink" Target="http://www.soputila.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6A11C55-E850-42E9-9341-DC60E783F8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Sopu-työ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06451F35-9421-431D-84D4-0D486911FC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Loisto setlementti ry (ent. Kalliolan Nuoret)</a:t>
            </a:r>
          </a:p>
          <a:p>
            <a:r>
              <a:rPr lang="fi-FI" dirty="0"/>
              <a:t>Pyöreän pöydän keskustelu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1502DED2-1013-4A38-8888-36474F94D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7FC0-043D-48B5-9B21-A50CC048D10F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8BDA531D-A8E6-4CEB-AAF7-AB12A77ED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D97C3577-840E-462B-A6DF-ADA921E3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xmlns="" id="{3F9891F4-34CA-442A-AFF7-CC0570F1B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1496" y="357167"/>
            <a:ext cx="646232" cy="96325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xmlns="" id="{2AE97967-2C8C-4BB7-8496-AD84DC0A6C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1267" y="4843654"/>
            <a:ext cx="2176461" cy="99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973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643A9F1-5B7E-47C4-AD07-5F631B779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b="1" dirty="0">
                <a:solidFill>
                  <a:srgbClr val="7030A0"/>
                </a:solidFill>
                <a:latin typeface="Bradley Hand ITC" panose="03070402050302030203" pitchFamily="66" charset="0"/>
              </a:rPr>
              <a:t>Kiitos!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612C6266-DD49-4A7D-A268-69FB60223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>
                <a:hlinkClick r:id="rId2"/>
              </a:rPr>
              <a:t>www.soputila.fi</a:t>
            </a:r>
            <a:endParaRPr lang="fi-FI" b="1" dirty="0"/>
          </a:p>
          <a:p>
            <a:pPr marL="0" indent="0">
              <a:buNone/>
            </a:pPr>
            <a:r>
              <a:rPr lang="fi-FI" b="1" dirty="0">
                <a:hlinkClick r:id="rId3"/>
              </a:rPr>
              <a:t>Johanna.aapakallio@loistosetlementti.fi</a:t>
            </a:r>
            <a:r>
              <a:rPr lang="fi-FI" b="1" dirty="0"/>
              <a:t>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BD5A35E8-5E3B-4AD4-A885-B4E36A06F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84D9-CF16-4C86-9703-F9ECED189E89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C73EF020-7F66-408A-BE77-246BD18AB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6C9EA467-6D8B-4A5F-B173-B4C067A1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xmlns="" id="{9E5DD1C7-A280-4AA4-B9AE-1E3B18BBA9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13956" y="465152"/>
            <a:ext cx="646232" cy="96325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xmlns="" id="{0A3A15FD-C967-4FF5-954F-A77CF48E88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02788" y="4917488"/>
            <a:ext cx="2176461" cy="99373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xmlns="" id="{AA4EEBE1-1C68-44A4-BD60-48768E251D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54662" y="2520018"/>
            <a:ext cx="1005526" cy="100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155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F16A5CAE-A0BB-420B-BF03-743842B45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Sopu-työ ja </a:t>
            </a:r>
            <a:r>
              <a:rPr lang="fi-FI" b="1" dirty="0" err="1">
                <a:solidFill>
                  <a:srgbClr val="7030A0"/>
                </a:solidFill>
              </a:rPr>
              <a:t>Bahar</a:t>
            </a:r>
            <a:r>
              <a:rPr lang="fi-FI" b="1" dirty="0">
                <a:solidFill>
                  <a:srgbClr val="7030A0"/>
                </a:solidFill>
              </a:rPr>
              <a:t>-hanke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C4C95697-7A68-4BD8-8410-5AEA95487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SOPU-työ: aloittanut 2012, pysyvä rahoitus 2018 (STEA)</a:t>
            </a:r>
          </a:p>
          <a:p>
            <a:r>
              <a:rPr lang="fi-FI" dirty="0"/>
              <a:t>: ennaltaehkäisy, asiakas ja kriisityö</a:t>
            </a:r>
          </a:p>
          <a:p>
            <a:r>
              <a:rPr lang="fi-FI" dirty="0"/>
              <a:t>:koulutus ja konsultointi</a:t>
            </a:r>
          </a:p>
          <a:p>
            <a:endParaRPr lang="fi-FI" dirty="0"/>
          </a:p>
          <a:p>
            <a:r>
              <a:rPr lang="fi-FI" dirty="0"/>
              <a:t>BAHAR-hanke: Arvokas rahoitus 6/2018-12/2020  (STEA)</a:t>
            </a:r>
          </a:p>
          <a:p>
            <a:r>
              <a:rPr lang="fi-FI" dirty="0"/>
              <a:t>: kunniaan liittyvän väkivallan takia perheestään ja yhteisöstään irrottautuville tukea ja rinnalla kulkemista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E022E590-79D4-482E-8CFB-BA8F31949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9F6A-7835-4B4F-B4E7-157424DEA021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F5FF6898-F600-4C8E-A41E-CCBC21ABA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C6980972-070C-4F51-9483-76239F41A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xmlns="" id="{9ED537FC-6361-4CDC-BB23-A108535D7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1496" y="301304"/>
            <a:ext cx="646232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39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B68F8D5-C310-40E9-8421-8820C23BF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Asiakkaat/ Sopu-työ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AFC2096-4B22-46D8-960B-1C4955771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Nuoret, nuoret aikuiset, pariskunnat, LGBTIQ* -ryhmään kuuluvat</a:t>
            </a:r>
          </a:p>
          <a:p>
            <a:pPr fontAlgn="base"/>
            <a:r>
              <a:rPr lang="fi-FI" b="1" dirty="0"/>
              <a:t>2016:  21 autettua asiakasta</a:t>
            </a:r>
            <a:r>
              <a:rPr lang="en-US" b="1" dirty="0"/>
              <a:t>​, </a:t>
            </a:r>
            <a:r>
              <a:rPr lang="fi-FI" b="1" dirty="0"/>
              <a:t>80 tapaamiskertaa </a:t>
            </a:r>
          </a:p>
          <a:p>
            <a:pPr fontAlgn="base"/>
            <a:r>
              <a:rPr lang="fi-FI" b="1" dirty="0"/>
              <a:t>2017: 41 autettua asiakasta</a:t>
            </a:r>
            <a:r>
              <a:rPr lang="en-US" b="1" dirty="0"/>
              <a:t>​, </a:t>
            </a:r>
            <a:r>
              <a:rPr lang="fi-FI" b="1" dirty="0"/>
              <a:t>180 tapaamiskertaa</a:t>
            </a:r>
          </a:p>
          <a:p>
            <a:pPr fontAlgn="base"/>
            <a:r>
              <a:rPr lang="fi-FI" b="1" dirty="0"/>
              <a:t>2018 kesäkuu: 52 autettua asiakasta</a:t>
            </a:r>
            <a:r>
              <a:rPr lang="en-US" b="1" dirty="0"/>
              <a:t>​, </a:t>
            </a:r>
            <a:r>
              <a:rPr lang="fi-FI" b="1" dirty="0"/>
              <a:t>210 tapaamiskertaa</a:t>
            </a:r>
          </a:p>
          <a:p>
            <a:pPr fontAlgn="base"/>
            <a:r>
              <a:rPr lang="fi-FI" b="1" dirty="0"/>
              <a:t>Tällä hetkellä 2 tapausta</a:t>
            </a:r>
          </a:p>
          <a:p>
            <a:pPr fontAlgn="base"/>
            <a:r>
              <a:rPr lang="fi-FI" b="1" dirty="0"/>
              <a:t>- alaikäinen suomen kansalainen, joka ”halusi itse jäädä toiseen maahan”</a:t>
            </a:r>
          </a:p>
          <a:p>
            <a:pPr fontAlgn="base"/>
            <a:r>
              <a:rPr lang="fi-FI" b="1" dirty="0"/>
              <a:t>- alaikäinen oleskeluluvan haltija vietiin ulkomaille</a:t>
            </a:r>
          </a:p>
          <a:p>
            <a:pPr fontAlgn="base"/>
            <a:r>
              <a:rPr lang="fi-FI" b="1" dirty="0"/>
              <a:t>Aikaisemmin: kesäloman jälkeen ei palannut, meni naimisiin ja ilmestyi muutaman vuoden päästä lapsen kanssa jne.</a:t>
            </a:r>
          </a:p>
          <a:p>
            <a:pPr fontAlgn="base"/>
            <a:endParaRPr lang="fi-FI" b="1" dirty="0"/>
          </a:p>
          <a:p>
            <a:pPr marL="0" indent="0" fontAlgn="base">
              <a:buNone/>
            </a:pPr>
            <a:endParaRPr lang="en-US" b="1" dirty="0"/>
          </a:p>
          <a:p>
            <a:pPr fontAlgn="base"/>
            <a:endParaRPr lang="en-US" b="1" dirty="0"/>
          </a:p>
          <a:p>
            <a:pPr fontAlgn="base"/>
            <a:endParaRPr lang="en-US" dirty="0"/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F3517C49-5531-45FC-8472-1EBA7F6A5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7C6F-9454-4748-B368-3578374C176A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3A354473-0777-45BD-A778-A2647B632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C1986B65-8CA7-4061-8FE3-C41ECEEE5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xmlns="" id="{2C5AAB28-BFEE-4975-BA81-4D71B0BE9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1496" y="301304"/>
            <a:ext cx="646232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672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952F0E3-73D1-4F04-9C67-DA75CD313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Kunnia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953FF850-980E-460E-9090-C719BE151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fi-FI" dirty="0"/>
              <a:t>Toisilta (yhteisöltä) saatu arvonanto: sosiaalinen status ja symbolinen pääoma</a:t>
            </a:r>
          </a:p>
          <a:p>
            <a:pPr fontAlgn="base"/>
            <a:r>
              <a:rPr lang="fi-FI" dirty="0"/>
              <a:t>Kunnia-ajattelua esiintyy erityisesti yhteyksissä, jossa perhe ja perheeseen kuuluminen on tärkeää -&gt; patriarkaalinen yhteiskunta ja kollektivistinen kulttuuri</a:t>
            </a:r>
          </a:p>
          <a:p>
            <a:pPr fontAlgn="base"/>
            <a:r>
              <a:rPr lang="fi-FI" dirty="0"/>
              <a:t>Kunnia-ajattelussa naisilla ja miehillä on erilaiset roolit: </a:t>
            </a:r>
            <a:r>
              <a:rPr lang="en-US" dirty="0"/>
              <a:t>​</a:t>
            </a:r>
          </a:p>
          <a:p>
            <a:pPr fontAlgn="base"/>
            <a:r>
              <a:rPr lang="fi-FI" dirty="0"/>
              <a:t>- Naisten ja tyttöjen ajatellaan tarvitsevan suojelua.</a:t>
            </a:r>
            <a:r>
              <a:rPr lang="en-US" dirty="0"/>
              <a:t>​</a:t>
            </a:r>
          </a:p>
          <a:p>
            <a:pPr fontAlgn="base"/>
            <a:r>
              <a:rPr lang="fi-FI" dirty="0"/>
              <a:t>- Poikien ja miesten velvollisuus on puolestaan huolehtia tästä suojelusta.</a:t>
            </a:r>
            <a:r>
              <a:rPr lang="en-US" dirty="0"/>
              <a:t>​</a:t>
            </a:r>
            <a:endParaRPr lang="fi-FI" dirty="0"/>
          </a:p>
          <a:p>
            <a:pPr fontAlgn="base"/>
            <a:r>
              <a:rPr lang="fi-FI" dirty="0"/>
              <a:t>Erityisesti naisilta vaaditaan siveellisyyttä ja seksuaalimoraalin noudattamista.</a:t>
            </a:r>
          </a:p>
          <a:p>
            <a:pPr fontAlgn="base"/>
            <a:r>
              <a:rPr lang="fi-FI" dirty="0"/>
              <a:t>Heteronormatiivinen ajattelu, jossa ei ole tilaa LGBTIQ* -henkilöille</a:t>
            </a:r>
            <a:endParaRPr lang="en-US" dirty="0"/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AA6FFC9A-EEFC-4147-B22A-E7C20396E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A6B7-F438-4C84-AD3D-8BA37E7F1730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12F8DA17-7709-43D2-9AB9-D5D3445B8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20486580-C6C5-4FAB-BD42-4A60BBCFE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xmlns="" id="{ACC5DFE1-FCB7-43FC-B6B4-41EB704EA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1496" y="395510"/>
            <a:ext cx="646232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004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29E71A4-46FA-4046-8E31-54F8FA4AE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Kunnia liittyvä väkivalta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A7A96BFB-8DF8-4612-AC92-FA4AB15CB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dirty="0"/>
              <a:t>Kunniakäsitykset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r>
              <a:rPr lang="en-US" dirty="0"/>
              <a:t>			</a:t>
            </a:r>
          </a:p>
          <a:p>
            <a:pPr fontAlgn="base"/>
            <a:r>
              <a:rPr lang="fi-FI" dirty="0"/>
              <a:t>Kunniaan liittyvä konflikti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fi-FI" dirty="0"/>
              <a:t>Kunnaan liittyvä kaltoinkohtelu</a:t>
            </a:r>
            <a:r>
              <a:rPr lang="en-US" dirty="0"/>
              <a:t>​</a:t>
            </a:r>
          </a:p>
          <a:p>
            <a:pPr fontAlgn="base"/>
            <a:endParaRPr lang="en-US" dirty="0"/>
          </a:p>
          <a:p>
            <a:pPr fontAlgn="base"/>
            <a:r>
              <a:rPr lang="fi-FI" dirty="0"/>
              <a:t>Kunniaan liittyvä väkivalta</a:t>
            </a:r>
            <a:r>
              <a:rPr lang="en-US" dirty="0"/>
              <a:t>​</a:t>
            </a:r>
          </a:p>
          <a:p>
            <a:pPr fontAlgn="base"/>
            <a:endParaRPr lang="en-US" dirty="0"/>
          </a:p>
          <a:p>
            <a:pPr fontAlgn="base"/>
            <a:r>
              <a:rPr lang="fi-FI" dirty="0"/>
              <a:t>Kunniamurha</a:t>
            </a:r>
            <a:endParaRPr lang="en-US" dirty="0"/>
          </a:p>
          <a:p>
            <a:endParaRPr lang="fi-FI" dirty="0"/>
          </a:p>
        </p:txBody>
      </p:sp>
      <p:sp>
        <p:nvSpPr>
          <p:cNvPr id="4" name="Nuoli: Alas 3">
            <a:extLst>
              <a:ext uri="{FF2B5EF4-FFF2-40B4-BE49-F238E27FC236}">
                <a16:creationId xmlns:a16="http://schemas.microsoft.com/office/drawing/2014/main" xmlns="" id="{E0AB66FF-756C-4FA0-B6B5-1CA14B68123A}"/>
              </a:ext>
            </a:extLst>
          </p:cNvPr>
          <p:cNvSpPr/>
          <p:nvPr/>
        </p:nvSpPr>
        <p:spPr>
          <a:xfrm>
            <a:off x="3648173" y="2507530"/>
            <a:ext cx="216817" cy="4336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xmlns="" id="{9CAC188B-5B1C-448B-B64F-63CB2B1D7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173" y="3322163"/>
            <a:ext cx="216817" cy="457240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xmlns="" id="{067FAC09-82C2-487C-ADBB-6A8110DC55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3884" y="4160403"/>
            <a:ext cx="216817" cy="45724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xmlns="" id="{15B56DF7-E184-482F-8E17-8614A156A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876" y="4967966"/>
            <a:ext cx="216817" cy="457240"/>
          </a:xfrm>
          <a:prstGeom prst="rect">
            <a:avLst/>
          </a:prstGeom>
        </p:spPr>
      </p:pic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xmlns="" id="{1394B1E2-F6AE-450A-9DED-463CFAA94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0396F-3FF3-456C-BB2E-0077EF1E6AD0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xmlns="" id="{85A2544B-0C45-4B4F-BAD2-FF1153F43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xmlns="" id="{8A224BF4-1057-4487-8A89-54FDD4E01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xmlns="" id="{5BD34F33-6005-4669-BCFB-FEA8AD874F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8456" y="289520"/>
            <a:ext cx="646232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583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1E6D36E0-BFF0-48DC-8D33-E7BE19089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Kunniaan liittyvä väkivalta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88955C3C-494C-4209-9E61-225237B27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>
                <a:solidFill>
                  <a:srgbClr val="7030A0"/>
                </a:solidFill>
              </a:rPr>
              <a:t>Rajoittaminen: </a:t>
            </a:r>
            <a:r>
              <a:rPr lang="fi-FI" dirty="0"/>
              <a:t>ei saa harrastaa, ei saa tavata ystäviä, puhelin tarkistetaan, ei saa pukeutua niin kuin haluaa, saattaja (esim. veli) mukana koulumatkalla</a:t>
            </a:r>
          </a:p>
          <a:p>
            <a:r>
              <a:rPr lang="fi-FI" b="1" dirty="0">
                <a:solidFill>
                  <a:srgbClr val="7030A0"/>
                </a:solidFill>
              </a:rPr>
              <a:t>Uhkaileminen: </a:t>
            </a:r>
            <a:r>
              <a:rPr lang="fi-FI" dirty="0"/>
              <a:t>uhkaillaan kotimaahan lähettämisellä, pelotellaan raiskatuksi joutumisella, pelotellaan hylkäämisellä, uhkaillaan vanhemmuuden kieltämisellä, uhkaillaan imetetyn maidon kiroamisella, tunteisiin vetoaminen</a:t>
            </a:r>
          </a:p>
          <a:p>
            <a:r>
              <a:rPr lang="fi-FI" b="1" dirty="0">
                <a:solidFill>
                  <a:srgbClr val="7030A0"/>
                </a:solidFill>
              </a:rPr>
              <a:t>Kaltoinkohtelu: </a:t>
            </a:r>
            <a:r>
              <a:rPr lang="fi-FI" dirty="0"/>
              <a:t>vanhempien lisäksi/ kanssa veljet rajoittavat ja puuttuvat elämään, muut sukulaiset tai anoppi puuttuu elämään, perusoikeuksista ja ihmisoikeuksista vaille jättäminen</a:t>
            </a:r>
          </a:p>
          <a:p>
            <a:r>
              <a:rPr lang="fi-FI" b="1" dirty="0">
                <a:solidFill>
                  <a:srgbClr val="7030A0"/>
                </a:solidFill>
              </a:rPr>
              <a:t>Väkivalta: </a:t>
            </a:r>
            <a:r>
              <a:rPr lang="fi-FI" dirty="0"/>
              <a:t>henkinen, taloudellinen, fyysinen väkivalta, pakkoavioliitto, naisten ympärileikkaus</a:t>
            </a:r>
          </a:p>
          <a:p>
            <a:r>
              <a:rPr lang="fi-FI" b="1" dirty="0">
                <a:solidFill>
                  <a:srgbClr val="7030A0"/>
                </a:solidFill>
              </a:rPr>
              <a:t>Murha: </a:t>
            </a:r>
            <a:r>
              <a:rPr lang="fi-FI" dirty="0"/>
              <a:t>kunnian säilyttämisen, puhdistamisen tai palauttamisen nimessä tehty murha. Yleensä julkinen.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6EC8E541-04E1-4FA5-938C-3C54E6C12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1D0-01D3-4103-A063-D8C49FFC5F7E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A45FEEF1-F2EA-430E-B690-59C4B4CD5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343EEBA7-C402-4628-B0DE-DBD816AD2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xmlns="" id="{C5D9A976-3220-4F8C-9E4D-87C762E80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0174" y="189656"/>
            <a:ext cx="646232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619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61C4452C-5D3D-4DF7-8E6B-E32484C34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Riskiryhmä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FE2E8E6C-F029-4C1B-B6D9-7486CF074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Suomessa syntyneet tai lapsena Suomeen muuttaneet nuoret</a:t>
            </a:r>
          </a:p>
          <a:p>
            <a:r>
              <a:rPr lang="fi-FI" dirty="0"/>
              <a:t>Murrosikää lähestyvät nuoret</a:t>
            </a:r>
          </a:p>
          <a:p>
            <a:r>
              <a:rPr lang="fi-FI" dirty="0"/>
              <a:t>LGBTIQ*-ryhmään kuuluvat tai joita luullaan kuuluvan</a:t>
            </a:r>
          </a:p>
          <a:p>
            <a:r>
              <a:rPr lang="fi-FI" dirty="0"/>
              <a:t>Vanhempien tai yhteisön mielestä ”liian suomalaistuneet” nuoret</a:t>
            </a:r>
          </a:p>
          <a:p>
            <a:r>
              <a:rPr lang="fi-FI" dirty="0"/>
              <a:t>Tupakointi, alkoholin käyttö, päihteet ja rötöstely</a:t>
            </a:r>
          </a:p>
          <a:p>
            <a:r>
              <a:rPr lang="fi-FI" dirty="0"/>
              <a:t>Perheen muiden lasten esimerkki</a:t>
            </a:r>
          </a:p>
          <a:p>
            <a:r>
              <a:rPr lang="fi-FI" dirty="0"/>
              <a:t>Perheet, joiden vanhemmat eivät ole päässeet eroon sukulaisten, klaanin tai yhteisön painostuksesta (isovanhempien ja kotimaassa olevien merkitys)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618AEB04-26D6-4925-A10B-933B2B6DE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D53CD-BD06-45B1-9C03-8DB87172D919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E7E3278E-782E-4CB6-B6D2-1E9EC8AF4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4746A181-2BAC-44A9-971D-793C299B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xmlns="" id="{232484E8-13CD-4BB8-AAF1-4510A60DD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1496" y="357167"/>
            <a:ext cx="646232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7FA44D78-2475-439A-A910-C70FE1A65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Ojentautumismatkat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22A3D7FF-998F-46E4-8562-817137A25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Vanhempien kotimaahan lähettäminen</a:t>
            </a:r>
          </a:p>
          <a:p>
            <a:r>
              <a:rPr lang="fi-FI" dirty="0"/>
              <a:t>Lomamatka, joka muuttuu pysyväksi oleskeluksi kohdemaassa</a:t>
            </a:r>
          </a:p>
          <a:p>
            <a:r>
              <a:rPr lang="fi-FI" dirty="0"/>
              <a:t>Lomamatka, jonka aikana nuori ”kohtaa jonkun ja rakastuu ja haluaa mennä naimisiin”</a:t>
            </a:r>
          </a:p>
          <a:p>
            <a:r>
              <a:rPr lang="fi-FI" dirty="0"/>
              <a:t>Pakkoavioliitto</a:t>
            </a:r>
          </a:p>
          <a:p>
            <a:r>
              <a:rPr lang="fi-FI" dirty="0"/>
              <a:t>Ympärileikkaus</a:t>
            </a:r>
          </a:p>
          <a:p>
            <a:r>
              <a:rPr lang="fi-FI" dirty="0"/>
              <a:t>Ihmiskauppa </a:t>
            </a:r>
          </a:p>
          <a:p>
            <a:r>
              <a:rPr lang="fi-FI" dirty="0"/>
              <a:t>Isovanhempien luokse jättäminen, jotta ”voisi hoitaa heitä”</a:t>
            </a:r>
          </a:p>
          <a:p>
            <a:r>
              <a:rPr lang="fi-FI" dirty="0"/>
              <a:t>Koulu ja/tai uskonnollinen koulu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596527EB-C224-40C1-8865-AD1E4FE90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CB135-F85B-422E-B815-98EB15279624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04CE6343-E22A-4FC0-A79F-B3B591751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88F438BC-E97F-4F9D-8FFD-017DA7AB2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xmlns="" id="{84175BB5-08A7-4026-8676-E05A751BF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0175" y="189656"/>
            <a:ext cx="646232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218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1F4A8EAC-6587-4173-BC36-9DA6B2CE8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Ehdotuksia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AEE95651-36BA-4093-BB8A-C92DEE00D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Yhteistyö Suomen lähetystöjen kanssa ulkomailla</a:t>
            </a:r>
          </a:p>
          <a:p>
            <a:r>
              <a:rPr lang="fi-FI" dirty="0"/>
              <a:t>Oleskelulupa ja kansalaisuus eri asemassa</a:t>
            </a:r>
          </a:p>
          <a:p>
            <a:r>
              <a:rPr lang="fi-FI" dirty="0"/>
              <a:t>Kouluihin tiedote kesän lähestyessä-&gt; kaikille oppilaille</a:t>
            </a:r>
          </a:p>
          <a:p>
            <a:r>
              <a:rPr lang="fi-FI" dirty="0"/>
              <a:t>Koulujen henkilökunnan pitäisi olla hereillä ja keskustella nuoren /lapsen kanssa tulevasta kesästä ja suunnitelmista</a:t>
            </a:r>
          </a:p>
          <a:p>
            <a:r>
              <a:rPr lang="fi-FI" dirty="0"/>
              <a:t>Syksyllä katsoa läpi ketkä oppilaista ei enää tule kouluun</a:t>
            </a:r>
          </a:p>
          <a:p>
            <a:r>
              <a:rPr lang="fi-FI" dirty="0"/>
              <a:t>Turva: passin valokopio, yhteystiedot, kontakti ystävään tai viranomaiseen</a:t>
            </a:r>
          </a:p>
          <a:p>
            <a:r>
              <a:rPr lang="fi-FI" dirty="0"/>
              <a:t>Keinoja siihen jos lapsi ei halua matkustaa vanhempien kanssa kotimaahan, matkan estäminen, riittäisi jos kertoo sosiaalityöntekijälle ym.</a:t>
            </a:r>
          </a:p>
          <a:p>
            <a:r>
              <a:rPr lang="fi-FI" dirty="0"/>
              <a:t>Koulutusta ja yhteistyötä: poliisi, </a:t>
            </a:r>
            <a:r>
              <a:rPr lang="fi-FI" dirty="0" err="1"/>
              <a:t>sos.työ</a:t>
            </a:r>
            <a:r>
              <a:rPr lang="fi-FI" dirty="0"/>
              <a:t>, koulut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CDAC33C4-4508-4D96-B93E-BF89243CA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F84D9-CF16-4C86-9703-F9ECED189E89}" type="datetime1">
              <a:rPr lang="en-US" smtClean="0"/>
              <a:t>9/25/2018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E56948FC-4610-4A78-AD36-1B54B1487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Johanna Aapakallio</a:t>
            </a:r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69B8AD6C-13E6-48A0-B0F0-445186629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xmlns="" id="{7AF81F93-6849-45B5-A5DC-7E4B709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3956" y="395510"/>
            <a:ext cx="646232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251866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</TotalTime>
  <Words>439</Words>
  <Application>Microsoft Office PowerPoint</Application>
  <PresentationFormat>Mukautettu</PresentationFormat>
  <Paragraphs>105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Kuiskaus</vt:lpstr>
      <vt:lpstr>Sopu-työ</vt:lpstr>
      <vt:lpstr>Sopu-työ ja Bahar-hanke</vt:lpstr>
      <vt:lpstr>Asiakkaat/ Sopu-työ</vt:lpstr>
      <vt:lpstr>Kunnia</vt:lpstr>
      <vt:lpstr>Kunnia liittyvä väkivalta</vt:lpstr>
      <vt:lpstr>Kunniaan liittyvä väkivalta</vt:lpstr>
      <vt:lpstr>Riskiryhmä</vt:lpstr>
      <vt:lpstr>Ojentautumismatkat</vt:lpstr>
      <vt:lpstr>Ehdotuksia</vt:lpstr>
      <vt:lpstr>Kiitos!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Sopu-työ / Bahar -hanke</dc:title>
  <dc:creator>Johanna Aapakallio</dc:creator>
  <cp:lastModifiedBy>Pirttijärvi Anssi</cp:lastModifiedBy>
  <cp:revision>12</cp:revision>
  <dcterms:created xsi:type="dcterms:W3CDTF">2018-09-24T09:32:00Z</dcterms:created>
  <dcterms:modified xsi:type="dcterms:W3CDTF">2018-09-25T05:22:47Z</dcterms:modified>
</cp:coreProperties>
</file>